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32"/>
  </p:notesMasterIdLst>
  <p:sldIdLst>
    <p:sldId id="256" r:id="rId2"/>
    <p:sldId id="265" r:id="rId3"/>
    <p:sldId id="269" r:id="rId4"/>
    <p:sldId id="270" r:id="rId5"/>
    <p:sldId id="268" r:id="rId6"/>
    <p:sldId id="267" r:id="rId7"/>
    <p:sldId id="266" r:id="rId8"/>
    <p:sldId id="257" r:id="rId9"/>
    <p:sldId id="264" r:id="rId10"/>
    <p:sldId id="261" r:id="rId11"/>
    <p:sldId id="273" r:id="rId12"/>
    <p:sldId id="275" r:id="rId13"/>
    <p:sldId id="274" r:id="rId14"/>
    <p:sldId id="271" r:id="rId15"/>
    <p:sldId id="272" r:id="rId16"/>
    <p:sldId id="280" r:id="rId17"/>
    <p:sldId id="281" r:id="rId18"/>
    <p:sldId id="277" r:id="rId19"/>
    <p:sldId id="279" r:id="rId20"/>
    <p:sldId id="278" r:id="rId21"/>
    <p:sldId id="276" r:id="rId22"/>
    <p:sldId id="282" r:id="rId23"/>
    <p:sldId id="283" r:id="rId24"/>
    <p:sldId id="284" r:id="rId25"/>
    <p:sldId id="262" r:id="rId26"/>
    <p:sldId id="263" r:id="rId27"/>
    <p:sldId id="258" r:id="rId28"/>
    <p:sldId id="259" r:id="rId29"/>
    <p:sldId id="285" r:id="rId30"/>
    <p:sldId id="26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5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E897B-6796-4E87-965D-FBB202E37F93}" type="datetimeFigureOut">
              <a:rPr lang="hr-HR" smtClean="0"/>
              <a:t>2.6.2020.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0512A-69D9-4411-8FDC-2EBB0F23409F}" type="slidenum">
              <a:rPr lang="hr-HR" smtClean="0"/>
              <a:t>‹#›</a:t>
            </a:fld>
            <a:endParaRPr lang="hr-HR"/>
          </a:p>
        </p:txBody>
      </p:sp>
    </p:spTree>
    <p:extLst>
      <p:ext uri="{BB962C8B-B14F-4D97-AF65-F5344CB8AC3E}">
        <p14:creationId xmlns:p14="http://schemas.microsoft.com/office/powerpoint/2010/main" val="159636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a:t>Kliknite da biste uredili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36DEF281-7EBF-4672-8E0E-815AADB434D6}" type="datetime1">
              <a:rPr lang="hr-HR" smtClean="0"/>
              <a:t>2.6.2020.</a:t>
            </a:fld>
            <a:endParaRPr lang="hr-HR"/>
          </a:p>
        </p:txBody>
      </p:sp>
      <p:sp>
        <p:nvSpPr>
          <p:cNvPr id="5" name="Footer Placeholder 4"/>
          <p:cNvSpPr>
            <a:spLocks noGrp="1"/>
          </p:cNvSpPr>
          <p:nvPr>
            <p:ph type="ftr" sz="quarter" idx="11"/>
          </p:nvPr>
        </p:nvSpPr>
        <p:spPr/>
        <p:txBody>
          <a:bodyPr/>
          <a:lstStyle/>
          <a:p>
            <a:r>
              <a:rPr lang="hr-HR"/>
              <a:t>Vujičić Capar, Hazdovac- Strah od stranoga jezika</a:t>
            </a:r>
          </a:p>
        </p:txBody>
      </p:sp>
      <p:sp>
        <p:nvSpPr>
          <p:cNvPr id="6" name="Slide Number Placeholder 5"/>
          <p:cNvSpPr>
            <a:spLocks noGrp="1"/>
          </p:cNvSpPr>
          <p:nvPr>
            <p:ph type="sldNum" sz="quarter" idx="12"/>
          </p:nvPr>
        </p:nvSpPr>
        <p:spPr>
          <a:xfrm>
            <a:off x="9255346" y="2750337"/>
            <a:ext cx="1171888" cy="1356442"/>
          </a:xfrm>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131398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CFE496EE-6055-4ED6-8E38-8255E70BCEE5}"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a:xfrm>
            <a:off x="10729455" y="4711309"/>
            <a:ext cx="1154151" cy="1090789"/>
          </a:xfrm>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409621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65C5B2AD-F4A0-4332-99D3-918715EFB1A0}"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a:xfrm>
            <a:off x="10729455" y="4711615"/>
            <a:ext cx="1154151" cy="1090789"/>
          </a:xfrm>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229344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FD75AE78-6509-499A-8871-E3AE8D0CC088}"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a:xfrm>
            <a:off x="10729455" y="4709925"/>
            <a:ext cx="1154151" cy="1090789"/>
          </a:xfrm>
        </p:spPr>
        <p:txBody>
          <a:bodyPr/>
          <a:lstStyle/>
          <a:p>
            <a:fld id="{DF652E00-69C6-4E93-8EBB-D684FBF1F616}" type="slidenum">
              <a:rPr lang="hr-HR" smtClean="0"/>
              <a:t>‹#›</a:t>
            </a:fld>
            <a:endParaRPr lang="hr-H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3711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40A53BCB-4AC5-4275-BE54-416ACCBCE854}"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a:xfrm>
            <a:off x="10729455" y="4709925"/>
            <a:ext cx="1154151" cy="1090789"/>
          </a:xfrm>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1114612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F2D9AC75-73A3-4893-954D-247CDC5F8628}" type="datetime1">
              <a:rPr lang="hr-HR" smtClean="0"/>
              <a:t>2.6.2020.</a:t>
            </a:fld>
            <a:endParaRPr lang="hr-HR"/>
          </a:p>
        </p:txBody>
      </p:sp>
      <p:sp>
        <p:nvSpPr>
          <p:cNvPr id="4" name="Footer Placeholder 3"/>
          <p:cNvSpPr>
            <a:spLocks noGrp="1"/>
          </p:cNvSpPr>
          <p:nvPr>
            <p:ph type="ftr" sz="quarter" idx="11"/>
          </p:nvPr>
        </p:nvSpPr>
        <p:spPr/>
        <p:txBody>
          <a:bodyPr/>
          <a:lstStyle/>
          <a:p>
            <a:r>
              <a:rPr lang="hr-HR"/>
              <a:t>Vujičić Capar, Hazdovac- Strah od stranoga jezika</a:t>
            </a:r>
          </a:p>
        </p:txBody>
      </p:sp>
      <p:sp>
        <p:nvSpPr>
          <p:cNvPr id="5" name="Slide Number Placeholder 4"/>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3710297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9259D549-B8B5-4F58-A786-10A5886D5656}" type="datetime1">
              <a:rPr lang="hr-HR" smtClean="0"/>
              <a:t>2.6.2020.</a:t>
            </a:fld>
            <a:endParaRPr lang="hr-HR"/>
          </a:p>
        </p:txBody>
      </p:sp>
      <p:sp>
        <p:nvSpPr>
          <p:cNvPr id="4" name="Footer Placeholder 3"/>
          <p:cNvSpPr>
            <a:spLocks noGrp="1"/>
          </p:cNvSpPr>
          <p:nvPr>
            <p:ph type="ftr" sz="quarter" idx="11"/>
          </p:nvPr>
        </p:nvSpPr>
        <p:spPr/>
        <p:txBody>
          <a:bodyPr/>
          <a:lstStyle/>
          <a:p>
            <a:r>
              <a:rPr lang="hr-HR"/>
              <a:t>Vujičić Capar, Hazdovac- Strah od stranoga jezika</a:t>
            </a:r>
          </a:p>
        </p:txBody>
      </p:sp>
      <p:sp>
        <p:nvSpPr>
          <p:cNvPr id="5" name="Slide Number Placeholder 4"/>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2298354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0A842706-2D7B-4CD7-AA1B-62338AA9D488}" type="datetime1">
              <a:rPr lang="hr-HR" smtClean="0"/>
              <a:t>2.6.2020.</a:t>
            </a:fld>
            <a:endParaRPr lang="hr-HR"/>
          </a:p>
        </p:txBody>
      </p:sp>
      <p:sp>
        <p:nvSpPr>
          <p:cNvPr id="5" name="Footer Placeholder 4"/>
          <p:cNvSpPr>
            <a:spLocks noGrp="1"/>
          </p:cNvSpPr>
          <p:nvPr>
            <p:ph type="ftr" sz="quarter" idx="11"/>
          </p:nvPr>
        </p:nvSpPr>
        <p:spPr/>
        <p:txBody>
          <a:bodyPr/>
          <a:lstStyle/>
          <a:p>
            <a:r>
              <a:rPr lang="hr-HR"/>
              <a:t>Vujičić Capar, Hazdovac- Strah od stranoga jezika</a:t>
            </a:r>
          </a:p>
        </p:txBody>
      </p:sp>
      <p:sp>
        <p:nvSpPr>
          <p:cNvPr id="6" name="Slide Number Placeholder 5"/>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1807838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D51459B-2EDE-483E-8E02-915651FAD063}" type="datetime1">
              <a:rPr lang="hr-HR" smtClean="0"/>
              <a:t>2.6.2020.</a:t>
            </a:fld>
            <a:endParaRPr lang="hr-HR"/>
          </a:p>
        </p:txBody>
      </p:sp>
      <p:sp>
        <p:nvSpPr>
          <p:cNvPr id="5" name="Footer Placeholder 4"/>
          <p:cNvSpPr>
            <a:spLocks noGrp="1"/>
          </p:cNvSpPr>
          <p:nvPr>
            <p:ph type="ftr" sz="quarter" idx="11"/>
          </p:nvPr>
        </p:nvSpPr>
        <p:spPr>
          <a:xfrm>
            <a:off x="680321" y="5936188"/>
            <a:ext cx="6126805" cy="365125"/>
          </a:xfrm>
        </p:spPr>
        <p:txBody>
          <a:bodyPr/>
          <a:lstStyle/>
          <a:p>
            <a:r>
              <a:rPr lang="hr-HR"/>
              <a:t>Vujičić Capar, Hazdovac- Strah od stranoga jezika</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F652E00-69C6-4E93-8EBB-D684FBF1F616}" type="slidenum">
              <a:rPr lang="hr-HR" smtClean="0"/>
              <a:t>‹#›</a:t>
            </a:fld>
            <a:endParaRPr lang="hr-HR"/>
          </a:p>
        </p:txBody>
      </p:sp>
    </p:spTree>
    <p:extLst>
      <p:ext uri="{BB962C8B-B14F-4D97-AF65-F5344CB8AC3E}">
        <p14:creationId xmlns:p14="http://schemas.microsoft.com/office/powerpoint/2010/main" val="38683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C56669B0-BF97-407D-A1F4-FD7E15C2AD77}" type="datetime1">
              <a:rPr lang="hr-HR" smtClean="0"/>
              <a:t>2.6.2020.</a:t>
            </a:fld>
            <a:endParaRPr lang="hr-HR"/>
          </a:p>
        </p:txBody>
      </p:sp>
      <p:sp>
        <p:nvSpPr>
          <p:cNvPr id="5" name="Footer Placeholder 4"/>
          <p:cNvSpPr>
            <a:spLocks noGrp="1"/>
          </p:cNvSpPr>
          <p:nvPr>
            <p:ph type="ftr" sz="quarter" idx="11"/>
          </p:nvPr>
        </p:nvSpPr>
        <p:spPr/>
        <p:txBody>
          <a:bodyPr/>
          <a:lstStyle/>
          <a:p>
            <a:r>
              <a:rPr lang="hr-HR"/>
              <a:t>Vujičić Capar, Hazdovac- Strah od stranoga jezika</a:t>
            </a:r>
          </a:p>
        </p:txBody>
      </p:sp>
      <p:sp>
        <p:nvSpPr>
          <p:cNvPr id="6" name="Slide Number Placeholder 5"/>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3515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a:t>Kliknite da biste uredili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7499520E-0912-4FCC-8E21-83755562DEAD}" type="datetime1">
              <a:rPr lang="hr-HR" smtClean="0"/>
              <a:t>2.6.2020.</a:t>
            </a:fld>
            <a:endParaRPr lang="hr-HR"/>
          </a:p>
        </p:txBody>
      </p:sp>
      <p:sp>
        <p:nvSpPr>
          <p:cNvPr id="5" name="Footer Placeholder 4"/>
          <p:cNvSpPr>
            <a:spLocks noGrp="1"/>
          </p:cNvSpPr>
          <p:nvPr>
            <p:ph type="ftr" sz="quarter" idx="11"/>
          </p:nvPr>
        </p:nvSpPr>
        <p:spPr/>
        <p:txBody>
          <a:bodyPr/>
          <a:lstStyle/>
          <a:p>
            <a:r>
              <a:rPr lang="hr-HR"/>
              <a:t>Vujičić Capar, Hazdovac- Strah od stranoga jezika</a:t>
            </a:r>
          </a:p>
        </p:txBody>
      </p:sp>
      <p:sp>
        <p:nvSpPr>
          <p:cNvPr id="6" name="Slide Number Placeholder 5"/>
          <p:cNvSpPr>
            <a:spLocks noGrp="1"/>
          </p:cNvSpPr>
          <p:nvPr>
            <p:ph type="sldNum" sz="quarter" idx="12"/>
          </p:nvPr>
        </p:nvSpPr>
        <p:spPr>
          <a:xfrm>
            <a:off x="10729455" y="2869895"/>
            <a:ext cx="1154151" cy="1090789"/>
          </a:xfrm>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49204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2041C907-E70C-4F10-8573-4F7F084A52FB}"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313869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680322" y="3030008"/>
            <a:ext cx="4698355" cy="29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5594123" y="3030008"/>
            <a:ext cx="4700059" cy="290617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610E5BA5-F899-497F-9E65-0608FF9DB2BE}" type="datetime1">
              <a:rPr lang="hr-HR" smtClean="0"/>
              <a:t>2.6.2020.</a:t>
            </a:fld>
            <a:endParaRPr lang="hr-HR"/>
          </a:p>
        </p:txBody>
      </p:sp>
      <p:sp>
        <p:nvSpPr>
          <p:cNvPr id="8" name="Footer Placeholder 7"/>
          <p:cNvSpPr>
            <a:spLocks noGrp="1"/>
          </p:cNvSpPr>
          <p:nvPr>
            <p:ph type="ftr" sz="quarter" idx="11"/>
          </p:nvPr>
        </p:nvSpPr>
        <p:spPr/>
        <p:txBody>
          <a:bodyPr/>
          <a:lstStyle/>
          <a:p>
            <a:r>
              <a:rPr lang="hr-HR"/>
              <a:t>Vujičić Capar, Hazdovac- Strah od stranoga jezika</a:t>
            </a:r>
          </a:p>
        </p:txBody>
      </p:sp>
      <p:sp>
        <p:nvSpPr>
          <p:cNvPr id="9" name="Slide Number Placeholder 8"/>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107701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B0E74B-71FC-4C73-A023-53A4122529FF}" type="datetime1">
              <a:rPr lang="hr-HR" smtClean="0"/>
              <a:t>2.6.2020.</a:t>
            </a:fld>
            <a:endParaRPr lang="hr-HR"/>
          </a:p>
        </p:txBody>
      </p:sp>
      <p:sp>
        <p:nvSpPr>
          <p:cNvPr id="4" name="Footer Placeholder 3"/>
          <p:cNvSpPr>
            <a:spLocks noGrp="1"/>
          </p:cNvSpPr>
          <p:nvPr>
            <p:ph type="ftr" sz="quarter" idx="11"/>
          </p:nvPr>
        </p:nvSpPr>
        <p:spPr/>
        <p:txBody>
          <a:bodyPr/>
          <a:lstStyle/>
          <a:p>
            <a:r>
              <a:rPr lang="hr-HR"/>
              <a:t>Vujičić Capar, Hazdovac- Strah od stranoga jezika</a:t>
            </a:r>
          </a:p>
        </p:txBody>
      </p:sp>
      <p:sp>
        <p:nvSpPr>
          <p:cNvPr id="5" name="Slide Number Placeholder 4"/>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82811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079B26-2B6B-44CF-87E1-08D6B34E7409}" type="datetime1">
              <a:rPr lang="hr-HR" smtClean="0"/>
              <a:t>2.6.2020.</a:t>
            </a:fld>
            <a:endParaRPr lang="hr-HR"/>
          </a:p>
        </p:txBody>
      </p:sp>
      <p:sp>
        <p:nvSpPr>
          <p:cNvPr id="3" name="Footer Placeholder 2"/>
          <p:cNvSpPr>
            <a:spLocks noGrp="1"/>
          </p:cNvSpPr>
          <p:nvPr>
            <p:ph type="ftr" sz="quarter" idx="11"/>
          </p:nvPr>
        </p:nvSpPr>
        <p:spPr/>
        <p:txBody>
          <a:bodyPr/>
          <a:lstStyle/>
          <a:p>
            <a:r>
              <a:rPr lang="hr-HR"/>
              <a:t>Vujičić Capar, Hazdovac- Strah od stranoga jezika</a:t>
            </a:r>
          </a:p>
        </p:txBody>
      </p:sp>
      <p:sp>
        <p:nvSpPr>
          <p:cNvPr id="4" name="Slide Number Placeholder 3"/>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351708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E2060133-A30D-4124-B56A-438104FE4556}"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407114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8BCF4DDF-BEC0-4F70-986C-EC4254D38FF2}" type="datetime1">
              <a:rPr lang="hr-HR" smtClean="0"/>
              <a:t>2.6.2020.</a:t>
            </a:fld>
            <a:endParaRPr lang="hr-HR"/>
          </a:p>
        </p:txBody>
      </p:sp>
      <p:sp>
        <p:nvSpPr>
          <p:cNvPr id="6" name="Footer Placeholder 5"/>
          <p:cNvSpPr>
            <a:spLocks noGrp="1"/>
          </p:cNvSpPr>
          <p:nvPr>
            <p:ph type="ftr" sz="quarter" idx="11"/>
          </p:nvPr>
        </p:nvSpPr>
        <p:spPr/>
        <p:txBody>
          <a:bodyPr/>
          <a:lstStyle/>
          <a:p>
            <a:r>
              <a:rPr lang="hr-HR"/>
              <a:t>Vujičić Capar, Hazdovac- Strah od stranoga jezika</a:t>
            </a:r>
          </a:p>
        </p:txBody>
      </p:sp>
      <p:sp>
        <p:nvSpPr>
          <p:cNvPr id="7" name="Slide Number Placeholder 6"/>
          <p:cNvSpPr>
            <a:spLocks noGrp="1"/>
          </p:cNvSpPr>
          <p:nvPr>
            <p:ph type="sldNum" sz="quarter" idx="12"/>
          </p:nvPr>
        </p:nvSpPr>
        <p:spPr/>
        <p:txBody>
          <a:bodyPr/>
          <a:lstStyle/>
          <a:p>
            <a:fld id="{DF652E00-69C6-4E93-8EBB-D684FBF1F616}" type="slidenum">
              <a:rPr lang="hr-HR" smtClean="0"/>
              <a:t>‹#›</a:t>
            </a:fld>
            <a:endParaRPr lang="hr-HR"/>
          </a:p>
        </p:txBody>
      </p:sp>
    </p:spTree>
    <p:extLst>
      <p:ext uri="{BB962C8B-B14F-4D97-AF65-F5344CB8AC3E}">
        <p14:creationId xmlns:p14="http://schemas.microsoft.com/office/powerpoint/2010/main" val="92437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B2519-BA27-4612-B534-4507AEE0DF12}" type="datetime1">
              <a:rPr lang="hr-HR" smtClean="0"/>
              <a:t>2.6.2020.</a:t>
            </a:fld>
            <a:endParaRPr lang="hr-H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hr-HR"/>
              <a:t>Vujičić Capar, Hazdovac- Strah od stranoga jezika</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F652E00-69C6-4E93-8EBB-D684FBF1F616}" type="slidenum">
              <a:rPr lang="hr-HR" smtClean="0"/>
              <a:t>‹#›</a:t>
            </a:fld>
            <a:endParaRPr lang="hr-HR"/>
          </a:p>
        </p:txBody>
      </p:sp>
    </p:spTree>
    <p:extLst>
      <p:ext uri="{BB962C8B-B14F-4D97-AF65-F5344CB8AC3E}">
        <p14:creationId xmlns:p14="http://schemas.microsoft.com/office/powerpoint/2010/main" val="235068023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gnifit.com/attention" TargetMode="External"/><Relationship Id="rId2" Type="http://schemas.openxmlformats.org/officeDocument/2006/relationships/hyperlink" Target="https://www.cognifit.com/percep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hyxy.nankai.edu.cn/jingpinke/buchongyuedu/foreign%20language%20classroom%20anxiety.pdf" TargetMode="External"/><Relationship Id="rId2" Type="http://schemas.openxmlformats.org/officeDocument/2006/relationships/hyperlink" Target="https://hrcak.srce.hr/178252" TargetMode="External"/><Relationship Id="rId1" Type="http://schemas.openxmlformats.org/officeDocument/2006/relationships/slideLayout" Target="../slideLayouts/slideLayout2.xml"/><Relationship Id="rId4" Type="http://schemas.openxmlformats.org/officeDocument/2006/relationships/hyperlink" Target="https://hrcak.srce.hr/index.php?show=clanak&amp;id_clanak_jezik=17393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58D8B-6BD6-4F4F-B14E-9606C31F2AE8}"/>
              </a:ext>
            </a:extLst>
          </p:cNvPr>
          <p:cNvSpPr>
            <a:spLocks noGrp="1"/>
          </p:cNvSpPr>
          <p:nvPr>
            <p:ph type="ctrTitle"/>
          </p:nvPr>
        </p:nvSpPr>
        <p:spPr/>
        <p:txBody>
          <a:bodyPr/>
          <a:lstStyle/>
          <a:p>
            <a:r>
              <a:rPr lang="hr-HR" dirty="0"/>
              <a:t>STRAH OD STRANOGA JEZIKA</a:t>
            </a:r>
          </a:p>
        </p:txBody>
      </p:sp>
      <p:sp>
        <p:nvSpPr>
          <p:cNvPr id="3" name="Podnaslov 2">
            <a:extLst>
              <a:ext uri="{FF2B5EF4-FFF2-40B4-BE49-F238E27FC236}">
                <a16:creationId xmlns:a16="http://schemas.microsoft.com/office/drawing/2014/main" id="{9711BCDA-5EF7-4A82-B033-4F22A96FDA23}"/>
              </a:ext>
            </a:extLst>
          </p:cNvPr>
          <p:cNvSpPr>
            <a:spLocks noGrp="1"/>
          </p:cNvSpPr>
          <p:nvPr>
            <p:ph type="subTitle" idx="1"/>
          </p:nvPr>
        </p:nvSpPr>
        <p:spPr>
          <a:xfrm>
            <a:off x="2544418" y="4759394"/>
            <a:ext cx="9144000" cy="1655762"/>
          </a:xfrm>
        </p:spPr>
        <p:txBody>
          <a:bodyPr>
            <a:normAutofit/>
          </a:bodyPr>
          <a:lstStyle/>
          <a:p>
            <a:r>
              <a:rPr lang="hr-HR" sz="2400" dirty="0">
                <a:solidFill>
                  <a:schemeClr val="bg1"/>
                </a:solidFill>
              </a:rPr>
              <a:t>Školsko istraživanje, svibanj 2020.</a:t>
            </a:r>
          </a:p>
          <a:p>
            <a:r>
              <a:rPr lang="hr-HR" sz="2400" dirty="0">
                <a:solidFill>
                  <a:schemeClr val="bg1"/>
                </a:solidFill>
              </a:rPr>
              <a:t>Izabela </a:t>
            </a:r>
            <a:r>
              <a:rPr lang="hr-HR" sz="2400" dirty="0" err="1">
                <a:solidFill>
                  <a:schemeClr val="bg1"/>
                </a:solidFill>
              </a:rPr>
              <a:t>Vujičić</a:t>
            </a:r>
            <a:r>
              <a:rPr lang="hr-HR" sz="2400" dirty="0">
                <a:solidFill>
                  <a:schemeClr val="bg1"/>
                </a:solidFill>
              </a:rPr>
              <a:t> </a:t>
            </a:r>
            <a:r>
              <a:rPr lang="hr-HR" sz="2400" dirty="0" err="1">
                <a:solidFill>
                  <a:schemeClr val="bg1"/>
                </a:solidFill>
              </a:rPr>
              <a:t>Capar</a:t>
            </a:r>
            <a:r>
              <a:rPr lang="hr-HR" sz="2400" dirty="0">
                <a:solidFill>
                  <a:schemeClr val="bg1"/>
                </a:solidFill>
              </a:rPr>
              <a:t>, prof. i Marija </a:t>
            </a:r>
            <a:r>
              <a:rPr lang="hr-HR" sz="2400" dirty="0" err="1">
                <a:solidFill>
                  <a:schemeClr val="bg1"/>
                </a:solidFill>
              </a:rPr>
              <a:t>Hazdovac</a:t>
            </a:r>
            <a:r>
              <a:rPr lang="hr-HR" sz="2400" dirty="0">
                <a:solidFill>
                  <a:schemeClr val="bg1"/>
                </a:solidFill>
              </a:rPr>
              <a:t>, prof.</a:t>
            </a:r>
          </a:p>
        </p:txBody>
      </p:sp>
    </p:spTree>
    <p:extLst>
      <p:ext uri="{BB962C8B-B14F-4D97-AF65-F5344CB8AC3E}">
        <p14:creationId xmlns:p14="http://schemas.microsoft.com/office/powerpoint/2010/main" val="221870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1026" name="Picture 2" descr="Forms response chart. Question title: Govorenje u javnosti (pred drugim ljudima) na materinskom jeziku stvara mi nelagodu.. Number of responses: 70 responses.">
            <a:extLst>
              <a:ext uri="{FF2B5EF4-FFF2-40B4-BE49-F238E27FC236}">
                <a16:creationId xmlns:a16="http://schemas.microsoft.com/office/drawing/2014/main" id="{FF827863-DB00-4FD4-9A6B-B493CE5AD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61" y="2238038"/>
            <a:ext cx="5786739" cy="2750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Izbjegavam situacije u kojima moram govoriti na materinskom jeziku.. Number of responses: 70 responses.">
            <a:extLst>
              <a:ext uri="{FF2B5EF4-FFF2-40B4-BE49-F238E27FC236}">
                <a16:creationId xmlns:a16="http://schemas.microsoft.com/office/drawing/2014/main" id="{65BF78DC-2522-49EF-BBB1-C81CD2B71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400" y="2238038"/>
            <a:ext cx="5786739" cy="2750962"/>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5CB0F189-F5AB-45DC-9785-85DC22F38F31}"/>
              </a:ext>
            </a:extLst>
          </p:cNvPr>
          <p:cNvSpPr txBox="1"/>
          <p:nvPr/>
        </p:nvSpPr>
        <p:spPr>
          <a:xfrm>
            <a:off x="680321" y="5087585"/>
            <a:ext cx="10204173" cy="1200329"/>
          </a:xfrm>
          <a:prstGeom prst="rect">
            <a:avLst/>
          </a:prstGeom>
          <a:noFill/>
        </p:spPr>
        <p:txBody>
          <a:bodyPr wrap="square" rtlCol="0">
            <a:spAutoFit/>
          </a:bodyPr>
          <a:lstStyle/>
          <a:p>
            <a:r>
              <a:rPr lang="hr-HR" dirty="0"/>
              <a:t>Kod 67% naših maturanata govorenje u javnosti na materinskom jeziku ne stvara nelagodu, a njih 88,5% ne izbjegava javno govoriti na materinskom jeziku.</a:t>
            </a:r>
          </a:p>
          <a:p>
            <a:r>
              <a:rPr lang="hr-HR" dirty="0"/>
              <a:t>Strah od javnog govora iskazuje 19,1% učenika, a njih 7,2% izbjegava situacije u kojima moraju govoriti pred drugima.</a:t>
            </a:r>
          </a:p>
        </p:txBody>
      </p:sp>
    </p:spTree>
    <p:extLst>
      <p:ext uri="{BB962C8B-B14F-4D97-AF65-F5344CB8AC3E}">
        <p14:creationId xmlns:p14="http://schemas.microsoft.com/office/powerpoint/2010/main" val="2047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2052" name="Picture 4" descr="Forms response chart. Question title: Strah me kada pomislim da moram govoriti na stranom jeziku.. Number of responses: 70 responses.">
            <a:extLst>
              <a:ext uri="{FF2B5EF4-FFF2-40B4-BE49-F238E27FC236}">
                <a16:creationId xmlns:a16="http://schemas.microsoft.com/office/drawing/2014/main" id="{B8D522DF-5BDB-459A-A325-644A037B0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3" y="2282855"/>
            <a:ext cx="5765740" cy="27409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ms response chart. Question title: Izbjegavam situacije u kojima moram govoriti na stranom jeziku.. Number of responses: 70 responses.">
            <a:extLst>
              <a:ext uri="{FF2B5EF4-FFF2-40B4-BE49-F238E27FC236}">
                <a16:creationId xmlns:a16="http://schemas.microsoft.com/office/drawing/2014/main" id="{CD2038C0-FD6D-43B5-89BA-FEEF2C69B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731" y="2282855"/>
            <a:ext cx="5765739" cy="2740979"/>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B2CD0E00-9D9E-49F8-96F6-C590B384774C}"/>
              </a:ext>
            </a:extLst>
          </p:cNvPr>
          <p:cNvSpPr txBox="1"/>
          <p:nvPr/>
        </p:nvSpPr>
        <p:spPr>
          <a:xfrm>
            <a:off x="658113" y="5332708"/>
            <a:ext cx="11165236" cy="646331"/>
          </a:xfrm>
          <a:prstGeom prst="rect">
            <a:avLst/>
          </a:prstGeom>
          <a:noFill/>
        </p:spPr>
        <p:txBody>
          <a:bodyPr wrap="none" rtlCol="0">
            <a:spAutoFit/>
          </a:bodyPr>
          <a:lstStyle/>
          <a:p>
            <a:r>
              <a:rPr lang="hr-HR" dirty="0"/>
              <a:t>31,4% ispitanih učenika osjeća strah kada pomisle da moraju govoriti na stranom jeziku, a gotovo isti broj</a:t>
            </a:r>
          </a:p>
          <a:p>
            <a:r>
              <a:rPr lang="hr-HR" dirty="0"/>
              <a:t>učenika (34,3%) izbjegava situacije u kojima trebaju govoriti na stranom jeziku.</a:t>
            </a:r>
          </a:p>
        </p:txBody>
      </p:sp>
    </p:spTree>
    <p:extLst>
      <p:ext uri="{BB962C8B-B14F-4D97-AF65-F5344CB8AC3E}">
        <p14:creationId xmlns:p14="http://schemas.microsoft.com/office/powerpoint/2010/main" val="104512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3076" name="Picture 4" descr="Forms response chart. Question title: Izbjegavam sudjelovati u aktivnostima u kojima nisam uspješan. (općenito- društvene, sportske, akademske, osobne…). Number of responses: 70 responses.">
            <a:extLst>
              <a:ext uri="{FF2B5EF4-FFF2-40B4-BE49-F238E27FC236}">
                <a16:creationId xmlns:a16="http://schemas.microsoft.com/office/drawing/2014/main" id="{B6C170F0-CF67-4931-8249-C6C884920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94" y="2329358"/>
            <a:ext cx="5356511" cy="2722196"/>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3E5FB436-9FB3-4F58-B8A6-EE5BC0277494}"/>
              </a:ext>
            </a:extLst>
          </p:cNvPr>
          <p:cNvPicPr>
            <a:picLocks noChangeAspect="1"/>
          </p:cNvPicPr>
          <p:nvPr/>
        </p:nvPicPr>
        <p:blipFill>
          <a:blip r:embed="rId3"/>
          <a:stretch>
            <a:fillRect/>
          </a:stretch>
        </p:blipFill>
        <p:spPr>
          <a:xfrm>
            <a:off x="6045221" y="2329358"/>
            <a:ext cx="5767316" cy="2743438"/>
          </a:xfrm>
          <a:prstGeom prst="rect">
            <a:avLst/>
          </a:prstGeom>
        </p:spPr>
      </p:pic>
      <p:sp>
        <p:nvSpPr>
          <p:cNvPr id="6" name="TekstniOkvir 5">
            <a:extLst>
              <a:ext uri="{FF2B5EF4-FFF2-40B4-BE49-F238E27FC236}">
                <a16:creationId xmlns:a16="http://schemas.microsoft.com/office/drawing/2014/main" id="{69A0671C-FDE0-4486-8438-3C91B0CD558B}"/>
              </a:ext>
            </a:extLst>
          </p:cNvPr>
          <p:cNvSpPr txBox="1"/>
          <p:nvPr/>
        </p:nvSpPr>
        <p:spPr>
          <a:xfrm>
            <a:off x="843205" y="5335947"/>
            <a:ext cx="10248865" cy="923330"/>
          </a:xfrm>
          <a:prstGeom prst="rect">
            <a:avLst/>
          </a:prstGeom>
          <a:noFill/>
        </p:spPr>
        <p:txBody>
          <a:bodyPr wrap="square" rtlCol="0">
            <a:spAutoFit/>
          </a:bodyPr>
          <a:lstStyle/>
          <a:p>
            <a:r>
              <a:rPr lang="hr-HR" dirty="0"/>
              <a:t>Vrlo je sličan postotak učenika koji izbjegavaju aktivnosti u kojima nisu uspješni (37,1%) i koji izbjegavaju situacije  u kojima moraju govoriti na stranome jeziku (34,3%).</a:t>
            </a:r>
          </a:p>
          <a:p>
            <a:endParaRPr lang="hr-HR" dirty="0"/>
          </a:p>
        </p:txBody>
      </p:sp>
    </p:spTree>
    <p:extLst>
      <p:ext uri="{BB962C8B-B14F-4D97-AF65-F5344CB8AC3E}">
        <p14:creationId xmlns:p14="http://schemas.microsoft.com/office/powerpoint/2010/main" val="82872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a:xfrm>
            <a:off x="356728" y="750365"/>
            <a:ext cx="5688493" cy="1080938"/>
          </a:xfrm>
        </p:spPr>
        <p:txBody>
          <a:bodyPr/>
          <a:lstStyle/>
          <a:p>
            <a:pPr algn="ctr"/>
            <a:r>
              <a:rPr lang="hr-HR" dirty="0"/>
              <a:t>ANALIZA REZULTATA ŠKOLSKOG ISTRAŽIVANJA</a:t>
            </a:r>
          </a:p>
        </p:txBody>
      </p:sp>
      <p:pic>
        <p:nvPicPr>
          <p:cNvPr id="4" name="Slika 3">
            <a:extLst>
              <a:ext uri="{FF2B5EF4-FFF2-40B4-BE49-F238E27FC236}">
                <a16:creationId xmlns:a16="http://schemas.microsoft.com/office/drawing/2014/main" id="{33709BF9-5D7B-4041-87B7-2910043DF12A}"/>
              </a:ext>
            </a:extLst>
          </p:cNvPr>
          <p:cNvPicPr>
            <a:picLocks noChangeAspect="1"/>
          </p:cNvPicPr>
          <p:nvPr/>
        </p:nvPicPr>
        <p:blipFill>
          <a:blip r:embed="rId2"/>
          <a:stretch>
            <a:fillRect/>
          </a:stretch>
        </p:blipFill>
        <p:spPr>
          <a:xfrm>
            <a:off x="-1" y="2173756"/>
            <a:ext cx="6368814" cy="3028989"/>
          </a:xfrm>
          <a:prstGeom prst="rect">
            <a:avLst/>
          </a:prstGeom>
        </p:spPr>
      </p:pic>
      <p:pic>
        <p:nvPicPr>
          <p:cNvPr id="10242" name="Picture 2" descr="Forms response chart. Question title: Neugodno mi je zbog mojeg izgovora riječi na engleskom  jeziku.. Number of responses: 70 responses.">
            <a:extLst>
              <a:ext uri="{FF2B5EF4-FFF2-40B4-BE49-F238E27FC236}">
                <a16:creationId xmlns:a16="http://schemas.microsoft.com/office/drawing/2014/main" id="{54387BC4-82C0-4D3F-B0DA-E008A2C5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814" y="447159"/>
            <a:ext cx="5823186" cy="27682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orms response chart. Question title: Neugodno mi je zbog mojeg izgovora riječi na talijanskom/njemačkom  jeziku.. Number of responses: 70 responses.">
            <a:extLst>
              <a:ext uri="{FF2B5EF4-FFF2-40B4-BE49-F238E27FC236}">
                <a16:creationId xmlns:a16="http://schemas.microsoft.com/office/drawing/2014/main" id="{556A2467-56E1-4A36-9E2B-05011D4DD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8814" y="3557900"/>
            <a:ext cx="5823185" cy="2768288"/>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39CEFA75-DABC-4A30-A7F7-D29771227018}"/>
              </a:ext>
            </a:extLst>
          </p:cNvPr>
          <p:cNvSpPr txBox="1"/>
          <p:nvPr/>
        </p:nvSpPr>
        <p:spPr>
          <a:xfrm>
            <a:off x="356728" y="5367131"/>
            <a:ext cx="5817618" cy="1200329"/>
          </a:xfrm>
          <a:prstGeom prst="rect">
            <a:avLst/>
          </a:prstGeom>
          <a:noFill/>
        </p:spPr>
        <p:txBody>
          <a:bodyPr wrap="none" rtlCol="0">
            <a:spAutoFit/>
          </a:bodyPr>
          <a:lstStyle/>
          <a:p>
            <a:r>
              <a:rPr lang="hr-HR" dirty="0"/>
              <a:t>Kod 35,7% ispitanih učenika govorenje na stranom</a:t>
            </a:r>
          </a:p>
          <a:p>
            <a:r>
              <a:rPr lang="hr-HR" dirty="0"/>
              <a:t>jeziku izaziva stres, dok neugodu zbog izgovora na </a:t>
            </a:r>
          </a:p>
          <a:p>
            <a:r>
              <a:rPr lang="hr-HR" dirty="0"/>
              <a:t>engleskom jeziku osjeća njih 28,5%, a na njemačkom/</a:t>
            </a:r>
          </a:p>
          <a:p>
            <a:r>
              <a:rPr lang="hr-HR" dirty="0"/>
              <a:t>talijanskom jeziku 41,4%.</a:t>
            </a:r>
          </a:p>
        </p:txBody>
      </p:sp>
    </p:spTree>
    <p:extLst>
      <p:ext uri="{BB962C8B-B14F-4D97-AF65-F5344CB8AC3E}">
        <p14:creationId xmlns:p14="http://schemas.microsoft.com/office/powerpoint/2010/main" val="151622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5122" name="Picture 2" descr="Forms response chart. Question title: Ne bi me bilo strah razgovarati na stranom jeziku  s izvornim govornicima.. Number of responses: 70 responses.">
            <a:extLst>
              <a:ext uri="{FF2B5EF4-FFF2-40B4-BE49-F238E27FC236}">
                <a16:creationId xmlns:a16="http://schemas.microsoft.com/office/drawing/2014/main" id="{7657B2A3-3253-4BCE-85EB-4906BA535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0009"/>
            <a:ext cx="6096000" cy="28979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Ne mogu slobodno govoriti na nastavi stranog jezika jer me brinu moguće pogreške.. Number of responses: 70 responses.">
            <a:extLst>
              <a:ext uri="{FF2B5EF4-FFF2-40B4-BE49-F238E27FC236}">
                <a16:creationId xmlns:a16="http://schemas.microsoft.com/office/drawing/2014/main" id="{06EF5EEA-E3BA-4141-8AFA-07D90324D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1980009"/>
            <a:ext cx="6096002" cy="2897982"/>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AA8B5FC2-58AC-49B6-A10C-1F99C07EFDDD}"/>
              </a:ext>
            </a:extLst>
          </p:cNvPr>
          <p:cNvSpPr txBox="1"/>
          <p:nvPr/>
        </p:nvSpPr>
        <p:spPr>
          <a:xfrm>
            <a:off x="680321" y="5259787"/>
            <a:ext cx="10495181" cy="646331"/>
          </a:xfrm>
          <a:prstGeom prst="rect">
            <a:avLst/>
          </a:prstGeom>
          <a:noFill/>
        </p:spPr>
        <p:txBody>
          <a:bodyPr wrap="none" rtlCol="0">
            <a:spAutoFit/>
          </a:bodyPr>
          <a:lstStyle/>
          <a:p>
            <a:r>
              <a:rPr lang="hr-HR" dirty="0"/>
              <a:t>Ispitanici osjećaju veći strah od pogrešaka u govoru na nastavi stranoga jezika (44,3%) zbog kojega </a:t>
            </a:r>
          </a:p>
          <a:p>
            <a:r>
              <a:rPr lang="hr-HR" dirty="0"/>
              <a:t>ne mogu slobodno govoriti, nego što bi ih bilo strah govoriti s izvornim govornicima (31,4%).</a:t>
            </a:r>
          </a:p>
        </p:txBody>
      </p:sp>
    </p:spTree>
    <p:extLst>
      <p:ext uri="{BB962C8B-B14F-4D97-AF65-F5344CB8AC3E}">
        <p14:creationId xmlns:p14="http://schemas.microsoft.com/office/powerpoint/2010/main" val="22234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4098" name="Picture 2" descr="Forms response chart. Question title: Osjećam tjeskobu kada trebam govoriti na stranom jeziku o temama koje ne poznajem i za koje se nisam pripremio. . Number of responses: 70 responses.">
            <a:extLst>
              <a:ext uri="{FF2B5EF4-FFF2-40B4-BE49-F238E27FC236}">
                <a16:creationId xmlns:a16="http://schemas.microsoft.com/office/drawing/2014/main" id="{59B01A24-A999-420C-8941-B54F50AC2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3" y="2040835"/>
            <a:ext cx="5632676" cy="2862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s response chart. Question title: Osjećam se spremno govoriti na stranom jeziku o temama za koje sam se unaprijed pripremio.. Number of responses: 70 responses.">
            <a:extLst>
              <a:ext uri="{FF2B5EF4-FFF2-40B4-BE49-F238E27FC236}">
                <a16:creationId xmlns:a16="http://schemas.microsoft.com/office/drawing/2014/main" id="{1BD30EFD-9E47-4693-8947-E720C32C8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983" y="2049629"/>
            <a:ext cx="5975644" cy="2840765"/>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EA416076-83C1-40E7-AFA8-AD62D18AEC18}"/>
              </a:ext>
            </a:extLst>
          </p:cNvPr>
          <p:cNvSpPr txBox="1"/>
          <p:nvPr/>
        </p:nvSpPr>
        <p:spPr>
          <a:xfrm>
            <a:off x="769354" y="5140474"/>
            <a:ext cx="10179390" cy="923330"/>
          </a:xfrm>
          <a:prstGeom prst="rect">
            <a:avLst/>
          </a:prstGeom>
          <a:noFill/>
        </p:spPr>
        <p:txBody>
          <a:bodyPr wrap="none" rtlCol="0">
            <a:spAutoFit/>
          </a:bodyPr>
          <a:lstStyle/>
          <a:p>
            <a:r>
              <a:rPr lang="hr-HR" dirty="0"/>
              <a:t>51,5% ispitanih učenika osjeća tjeskobu kada treba govoriti na stranom jeziku o temama koje ne </a:t>
            </a:r>
          </a:p>
          <a:p>
            <a:r>
              <a:rPr lang="hr-HR" dirty="0"/>
              <a:t>poznaje i za koje se nisu pripremili. 15,7% učenika nije spremno govoriti na stranom jeziku niti</a:t>
            </a:r>
          </a:p>
          <a:p>
            <a:r>
              <a:rPr lang="hr-HR" dirty="0"/>
              <a:t>o temama za koje su se unaprijed pripremili.</a:t>
            </a:r>
          </a:p>
        </p:txBody>
      </p:sp>
    </p:spTree>
    <p:extLst>
      <p:ext uri="{BB962C8B-B14F-4D97-AF65-F5344CB8AC3E}">
        <p14:creationId xmlns:p14="http://schemas.microsoft.com/office/powerpoint/2010/main" val="340122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7170" name="Picture 2" descr="Forms response chart. Question title: Čak i kada se dobro pripremim za nastavu engleskoga  jezika, osjećam strah od govorenja na engleskom  jeziku.. Number of responses: 70 responses.">
            <a:extLst>
              <a:ext uri="{FF2B5EF4-FFF2-40B4-BE49-F238E27FC236}">
                <a16:creationId xmlns:a16="http://schemas.microsoft.com/office/drawing/2014/main" id="{51450568-E7CC-4ED9-A742-0A0198019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93" y="2191042"/>
            <a:ext cx="5922328" cy="30097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rms response chart. Question title: Čak i kada se dobro pripremim za nastavu talijanskog/njemačkog jezika, osjećam strah od govorenja na talijanskom/njemačkom  jeziku.. Number of responses: 70 responses.">
            <a:extLst>
              <a:ext uri="{FF2B5EF4-FFF2-40B4-BE49-F238E27FC236}">
                <a16:creationId xmlns:a16="http://schemas.microsoft.com/office/drawing/2014/main" id="{D5D0AD2C-791B-4CE3-BA6D-213FA32F0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779" y="2191042"/>
            <a:ext cx="5922328" cy="3009746"/>
          </a:xfrm>
          <a:prstGeom prst="rect">
            <a:avLst/>
          </a:prstGeom>
          <a:noFill/>
          <a:extLst>
            <a:ext uri="{909E8E84-426E-40DD-AFC4-6F175D3DCCD1}">
              <a14:hiddenFill xmlns:a14="http://schemas.microsoft.com/office/drawing/2010/main">
                <a:solidFill>
                  <a:srgbClr val="FFFFFF"/>
                </a:solidFill>
              </a14:hiddenFill>
            </a:ext>
          </a:extLst>
        </p:spPr>
      </p:pic>
      <p:sp>
        <p:nvSpPr>
          <p:cNvPr id="6" name="TekstniOkvir 5">
            <a:extLst>
              <a:ext uri="{FF2B5EF4-FFF2-40B4-BE49-F238E27FC236}">
                <a16:creationId xmlns:a16="http://schemas.microsoft.com/office/drawing/2014/main" id="{04DB7D14-8AB7-47BC-986C-5C628D91B16F}"/>
              </a:ext>
            </a:extLst>
          </p:cNvPr>
          <p:cNvSpPr txBox="1"/>
          <p:nvPr/>
        </p:nvSpPr>
        <p:spPr>
          <a:xfrm>
            <a:off x="519063" y="5364584"/>
            <a:ext cx="11142849" cy="923330"/>
          </a:xfrm>
          <a:prstGeom prst="rect">
            <a:avLst/>
          </a:prstGeom>
          <a:noFill/>
        </p:spPr>
        <p:txBody>
          <a:bodyPr wrap="square" rtlCol="0">
            <a:spAutoFit/>
          </a:bodyPr>
          <a:lstStyle/>
          <a:p>
            <a:r>
              <a:rPr lang="hr-HR" dirty="0"/>
              <a:t>Općenito strah od govorenja na stranom jeziku osjeća 31,4% naših maturanata. Čak i kada se dobro pripreme za nastavu stranoga jezika, i dalje 28,5% učenika osjeća strah od govorenja na engleskom jeziku, a njih čak 47,1% osjeća strah od govorenja na drugom stranom jeziku (talijanskom ili njemačkom).</a:t>
            </a:r>
          </a:p>
        </p:txBody>
      </p:sp>
    </p:spTree>
    <p:extLst>
      <p:ext uri="{BB962C8B-B14F-4D97-AF65-F5344CB8AC3E}">
        <p14:creationId xmlns:p14="http://schemas.microsoft.com/office/powerpoint/2010/main" val="424268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905082-53D7-4BF7-8B1B-7C66C22E7915}"/>
              </a:ext>
            </a:extLst>
          </p:cNvPr>
          <p:cNvSpPr>
            <a:spLocks noGrp="1"/>
          </p:cNvSpPr>
          <p:nvPr>
            <p:ph type="title"/>
          </p:nvPr>
        </p:nvSpPr>
        <p:spPr>
          <a:xfrm>
            <a:off x="5621679" y="0"/>
            <a:ext cx="5695678" cy="1080938"/>
          </a:xfrm>
        </p:spPr>
        <p:txBody>
          <a:bodyPr/>
          <a:lstStyle/>
          <a:p>
            <a:pPr algn="ctr"/>
            <a:r>
              <a:rPr lang="hr-HR" dirty="0">
                <a:solidFill>
                  <a:prstClr val="white"/>
                </a:solidFill>
              </a:rPr>
              <a:t>ANALIZA REZULTATA ŠKOLSKOG ISTRAŽIVANJA</a:t>
            </a:r>
            <a:endParaRPr lang="hr-HR" dirty="0"/>
          </a:p>
        </p:txBody>
      </p:sp>
      <p:sp>
        <p:nvSpPr>
          <p:cNvPr id="4" name="Rezervirano mjesto podnožja 3">
            <a:extLst>
              <a:ext uri="{FF2B5EF4-FFF2-40B4-BE49-F238E27FC236}">
                <a16:creationId xmlns:a16="http://schemas.microsoft.com/office/drawing/2014/main" id="{1EE9BA3C-520C-4BC1-9986-680CFAB5658D}"/>
              </a:ext>
            </a:extLst>
          </p:cNvPr>
          <p:cNvSpPr>
            <a:spLocks noGrp="1"/>
          </p:cNvSpPr>
          <p:nvPr>
            <p:ph type="ftr" sz="quarter" idx="11"/>
          </p:nvPr>
        </p:nvSpPr>
        <p:spPr>
          <a:xfrm>
            <a:off x="627313" y="6444300"/>
            <a:ext cx="3388096" cy="365125"/>
          </a:xfrm>
        </p:spPr>
        <p:txBody>
          <a:bodyPr/>
          <a:lstStyle/>
          <a:p>
            <a:r>
              <a:rPr lang="hr-HR" dirty="0" err="1"/>
              <a:t>Vujičić</a:t>
            </a:r>
            <a:r>
              <a:rPr lang="hr-HR" dirty="0"/>
              <a:t> </a:t>
            </a:r>
            <a:r>
              <a:rPr lang="hr-HR" dirty="0" err="1"/>
              <a:t>Capar</a:t>
            </a:r>
            <a:r>
              <a:rPr lang="hr-HR" dirty="0"/>
              <a:t>, </a:t>
            </a:r>
            <a:r>
              <a:rPr lang="hr-HR" dirty="0" err="1"/>
              <a:t>Hazdovac</a:t>
            </a:r>
            <a:r>
              <a:rPr lang="hr-HR" dirty="0"/>
              <a:t>- Strah od stranoga jezika</a:t>
            </a:r>
          </a:p>
        </p:txBody>
      </p:sp>
      <p:pic>
        <p:nvPicPr>
          <p:cNvPr id="13314" name="Picture 2" descr="Forms response chart. Question title: Svijest o pogreškama koje činim u govorenju stranog jezika ne utječe na moju spremnost na komuniciranje na tom jeziku.. Number of responses: 70 responses.">
            <a:extLst>
              <a:ext uri="{FF2B5EF4-FFF2-40B4-BE49-F238E27FC236}">
                <a16:creationId xmlns:a16="http://schemas.microsoft.com/office/drawing/2014/main" id="{5A04AB5D-7162-4ED6-9236-F752B3B2F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7" y="474273"/>
            <a:ext cx="5708930" cy="3210636"/>
          </a:xfrm>
          <a:prstGeom prst="rect">
            <a:avLst/>
          </a:prstGeom>
          <a:noFill/>
          <a:extLst>
            <a:ext uri="{909E8E84-426E-40DD-AFC4-6F175D3DCCD1}">
              <a14:hiddenFill xmlns:a14="http://schemas.microsoft.com/office/drawing/2010/main">
                <a:solidFill>
                  <a:srgbClr val="FFFFFF"/>
                </a:solidFill>
              </a14:hiddenFill>
            </a:ext>
          </a:extLst>
        </p:spPr>
      </p:pic>
      <p:sp>
        <p:nvSpPr>
          <p:cNvPr id="5" name="TekstniOkvir 4">
            <a:extLst>
              <a:ext uri="{FF2B5EF4-FFF2-40B4-BE49-F238E27FC236}">
                <a16:creationId xmlns:a16="http://schemas.microsoft.com/office/drawing/2014/main" id="{FEFEEAAD-CF48-42E6-9EAB-4213CD19471A}"/>
              </a:ext>
            </a:extLst>
          </p:cNvPr>
          <p:cNvSpPr txBox="1"/>
          <p:nvPr/>
        </p:nvSpPr>
        <p:spPr>
          <a:xfrm>
            <a:off x="292926" y="3745430"/>
            <a:ext cx="5708930" cy="2308324"/>
          </a:xfrm>
          <a:prstGeom prst="rect">
            <a:avLst/>
          </a:prstGeom>
          <a:noFill/>
        </p:spPr>
        <p:txBody>
          <a:bodyPr wrap="square" rtlCol="0">
            <a:spAutoFit/>
          </a:bodyPr>
          <a:lstStyle/>
          <a:p>
            <a:r>
              <a:rPr lang="hr-HR" dirty="0"/>
              <a:t>Iako se 41,4% učenika složilo s tvrdnjom da njihova svijest o pogreškama u govorenju stranoga jezika ne utječe na njihovu spremnost na komuniciranje na tom jeziku, još veći postotak učenika (44,3%) kaže da ne mogu slobodno govoriti na nastavi stranoga jezika jer ih brinu njihove jezične pogreške, a njih 25,7% osjeća nelagodu kada profesor ispravlja pogreške koje čine u govorenju.</a:t>
            </a:r>
          </a:p>
        </p:txBody>
      </p:sp>
      <p:pic>
        <p:nvPicPr>
          <p:cNvPr id="13320" name="Picture 8" descr="Forms response chart. Question title: Ne mogu slobodno govoriti na nastavi stranog jezika jer me brinu moguće pogreške.. Number of responses: 70 responses.">
            <a:extLst>
              <a:ext uri="{FF2B5EF4-FFF2-40B4-BE49-F238E27FC236}">
                <a16:creationId xmlns:a16="http://schemas.microsoft.com/office/drawing/2014/main" id="{932AB392-1A31-4873-8114-3D40DDA6D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146" y="1080938"/>
            <a:ext cx="5883966" cy="279718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Forms response chart. Question title: Osjećam nelagodu kada profesor ispravlja pogreške koje činim u govorenju stranog jezika.. Number of responses: 70 responses.">
            <a:extLst>
              <a:ext uri="{FF2B5EF4-FFF2-40B4-BE49-F238E27FC236}">
                <a16:creationId xmlns:a16="http://schemas.microsoft.com/office/drawing/2014/main" id="{A2F1D49C-FD02-48AC-883B-B7A5911BA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146" y="4005943"/>
            <a:ext cx="5897217" cy="280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8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6146" name="Picture 2" descr="Forms response chart. Question title: Uvjeren/a sam da svi ostali učenici na nastavi bolje govore engleski jezik od mene.. Number of responses: 70 responses.">
            <a:extLst>
              <a:ext uri="{FF2B5EF4-FFF2-40B4-BE49-F238E27FC236}">
                <a16:creationId xmlns:a16="http://schemas.microsoft.com/office/drawing/2014/main" id="{157B21B1-AA0A-4123-926D-50445FE2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81" y="2346942"/>
            <a:ext cx="5842540" cy="27774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rms response chart. Question title: Uvjeren/a sam da svi ostali učenici na nastavi bolje govore talijanski/njemački jezik od mene.. Number of responses: 70 responses.">
            <a:extLst>
              <a:ext uri="{FF2B5EF4-FFF2-40B4-BE49-F238E27FC236}">
                <a16:creationId xmlns:a16="http://schemas.microsoft.com/office/drawing/2014/main" id="{9D57A9E3-4F3D-4771-890D-130090A93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46149"/>
            <a:ext cx="5844208" cy="2778282"/>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CF202193-D33A-490E-8F55-3C1BD3436C0B}"/>
              </a:ext>
            </a:extLst>
          </p:cNvPr>
          <p:cNvSpPr txBox="1"/>
          <p:nvPr/>
        </p:nvSpPr>
        <p:spPr>
          <a:xfrm>
            <a:off x="907773" y="5412136"/>
            <a:ext cx="10376453" cy="646331"/>
          </a:xfrm>
          <a:prstGeom prst="rect">
            <a:avLst/>
          </a:prstGeom>
          <a:noFill/>
        </p:spPr>
        <p:txBody>
          <a:bodyPr wrap="square" rtlCol="0">
            <a:spAutoFit/>
          </a:bodyPr>
          <a:lstStyle/>
          <a:p>
            <a:r>
              <a:rPr lang="hr-HR" dirty="0"/>
              <a:t>34,3% ispitanih učenika smatra da drugi učenici u razredu bolje govore engleski jezik od njih, a za drugi strani jezik to smatra njih 37,2%.</a:t>
            </a:r>
          </a:p>
        </p:txBody>
      </p:sp>
    </p:spTree>
    <p:extLst>
      <p:ext uri="{BB962C8B-B14F-4D97-AF65-F5344CB8AC3E}">
        <p14:creationId xmlns:p14="http://schemas.microsoft.com/office/powerpoint/2010/main" val="408947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a:xfrm>
            <a:off x="304497" y="610920"/>
            <a:ext cx="5462819" cy="1080938"/>
          </a:xfrm>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977738" y="6466585"/>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8194" name="Picture 2" descr="Forms response chart. Question title: Izbjegavam dobrovoljno govoriti na nastavi engleskoga jezika, ako mi profesor direktno ne postavi pitanje.. Number of responses: 70 responses.">
            <a:extLst>
              <a:ext uri="{FF2B5EF4-FFF2-40B4-BE49-F238E27FC236}">
                <a16:creationId xmlns:a16="http://schemas.microsoft.com/office/drawing/2014/main" id="{033134E9-3045-4B2D-9848-67B9C1047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10920"/>
            <a:ext cx="5775001" cy="29348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rms response chart. Question title: Izbjegavam dobrovoljno govoriti na nastavi talijanskog/njemačkog jezika, ako mi profesor direktno ne postavi pitanje.. Number of responses: 70 responses.">
            <a:extLst>
              <a:ext uri="{FF2B5EF4-FFF2-40B4-BE49-F238E27FC236}">
                <a16:creationId xmlns:a16="http://schemas.microsoft.com/office/drawing/2014/main" id="{AD5E74ED-F217-4046-A710-445D9EC71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40562"/>
            <a:ext cx="5775002" cy="2934875"/>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5474601E-D243-4A1B-961A-B77B0BAAAD52}"/>
              </a:ext>
            </a:extLst>
          </p:cNvPr>
          <p:cNvPicPr>
            <a:picLocks noChangeAspect="1"/>
          </p:cNvPicPr>
          <p:nvPr/>
        </p:nvPicPr>
        <p:blipFill>
          <a:blip r:embed="rId4"/>
          <a:stretch>
            <a:fillRect/>
          </a:stretch>
        </p:blipFill>
        <p:spPr>
          <a:xfrm>
            <a:off x="164342" y="2078357"/>
            <a:ext cx="5767316" cy="2743438"/>
          </a:xfrm>
          <a:prstGeom prst="rect">
            <a:avLst/>
          </a:prstGeom>
        </p:spPr>
      </p:pic>
      <p:sp>
        <p:nvSpPr>
          <p:cNvPr id="6" name="TekstniOkvir 5">
            <a:extLst>
              <a:ext uri="{FF2B5EF4-FFF2-40B4-BE49-F238E27FC236}">
                <a16:creationId xmlns:a16="http://schemas.microsoft.com/office/drawing/2014/main" id="{73EA13D5-102F-495A-B0B4-74F8719C20C8}"/>
              </a:ext>
            </a:extLst>
          </p:cNvPr>
          <p:cNvSpPr txBox="1"/>
          <p:nvPr/>
        </p:nvSpPr>
        <p:spPr>
          <a:xfrm>
            <a:off x="238827" y="4905526"/>
            <a:ext cx="5775002" cy="1477328"/>
          </a:xfrm>
          <a:prstGeom prst="rect">
            <a:avLst/>
          </a:prstGeom>
          <a:noFill/>
        </p:spPr>
        <p:txBody>
          <a:bodyPr wrap="square" rtlCol="0">
            <a:spAutoFit/>
          </a:bodyPr>
          <a:lstStyle/>
          <a:p>
            <a:r>
              <a:rPr lang="hr-HR" dirty="0"/>
              <a:t>34,5% učenika izbjegava situacije u kojima trebaju govoriti na stranom jeziku. Na nastavi engleskoga jezika 45,8%, a na nastavi talijanskog/njemačkog jezika 57,1 % učenika izbjegavaju govoriti ako im nastavnik direktno ne postavi pitanje!</a:t>
            </a:r>
          </a:p>
        </p:txBody>
      </p:sp>
    </p:spTree>
    <p:extLst>
      <p:ext uri="{BB962C8B-B14F-4D97-AF65-F5344CB8AC3E}">
        <p14:creationId xmlns:p14="http://schemas.microsoft.com/office/powerpoint/2010/main" val="272713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74AC58-7CC0-4A0B-95FD-D058FF0BFB1E}"/>
              </a:ext>
            </a:extLst>
          </p:cNvPr>
          <p:cNvSpPr>
            <a:spLocks noGrp="1"/>
          </p:cNvSpPr>
          <p:nvPr>
            <p:ph type="title"/>
          </p:nvPr>
        </p:nvSpPr>
        <p:spPr/>
        <p:txBody>
          <a:bodyPr/>
          <a:lstStyle/>
          <a:p>
            <a:pPr algn="ctr"/>
            <a:r>
              <a:rPr lang="hr-HR" dirty="0"/>
              <a:t>DEFINICIJE POJMOVA- </a:t>
            </a:r>
            <a:br>
              <a:rPr lang="hr-HR" dirty="0"/>
            </a:br>
            <a:r>
              <a:rPr lang="hr-HR" dirty="0"/>
              <a:t>DRUGI JEZIK I STRANI JEZIK</a:t>
            </a:r>
          </a:p>
        </p:txBody>
      </p:sp>
      <p:sp>
        <p:nvSpPr>
          <p:cNvPr id="3" name="Rezervirano mjesto sadržaja 2">
            <a:extLst>
              <a:ext uri="{FF2B5EF4-FFF2-40B4-BE49-F238E27FC236}">
                <a16:creationId xmlns:a16="http://schemas.microsoft.com/office/drawing/2014/main" id="{F1F0B585-7965-4A46-A75E-1149AFCEC032}"/>
              </a:ext>
            </a:extLst>
          </p:cNvPr>
          <p:cNvSpPr>
            <a:spLocks noGrp="1"/>
          </p:cNvSpPr>
          <p:nvPr>
            <p:ph idx="1"/>
          </p:nvPr>
        </p:nvSpPr>
        <p:spPr>
          <a:xfrm>
            <a:off x="572073" y="2199871"/>
            <a:ext cx="11047853" cy="3904901"/>
          </a:xfrm>
        </p:spPr>
        <p:txBody>
          <a:bodyPr>
            <a:normAutofit fontScale="85000" lnSpcReduction="10000"/>
          </a:bodyPr>
          <a:lstStyle/>
          <a:p>
            <a:pPr indent="449580">
              <a:lnSpc>
                <a:spcPct val="150000"/>
              </a:lnSpc>
              <a:spcAft>
                <a:spcPts val="0"/>
              </a:spcAft>
            </a:pP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Drugi jezik je bilo koji novi jezik kojim osoba ovladava u zajednici u kojoj se njime služi. To je u pravilu jezik koji se usvaja nakon materinskoga u dvojezičnoj ili višejezičnoj sredini. Mihaljević-</a:t>
            </a:r>
            <a:r>
              <a:rPr lang="hr-H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Djigunović</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(1998.) definira ga kao </a:t>
            </a:r>
            <a:r>
              <a:rPr lang="hr-H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nematerinski</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jezik koji se uči unutar zemlje u kojoj je u uporabi. Drugi jezik koristi se u zemlji u kojoj se uči te se uči u kontaktu s izvornim govornicima toga jezika pa je i motivacija i podrška za  njegovo usvajanje i učenje veća nego za strani jezik. </a:t>
            </a:r>
            <a:endParaRPr lang="hr-HR" sz="20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0"/>
              </a:spcAft>
            </a:pP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Strani je jezik onaj koji se uči u školi ili na posebnim tečajevima u zemlji u kojoj se njime ne služi. (Jelaska i sur., 2005.)</a:t>
            </a:r>
            <a:r>
              <a:rPr lang="hr-HR" dirty="0">
                <a:latin typeface="Times New Roman" panose="02020603050405020304" pitchFamily="18" charset="0"/>
                <a:ea typeface="Times New Roman" panose="02020603050405020304" pitchFamily="18" charset="0"/>
                <a:cs typeface="Times New Roman" panose="02020603050405020304" pitchFamily="18" charset="0"/>
              </a:rPr>
              <a:t>. </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Mihaljević-</a:t>
            </a:r>
            <a:r>
              <a:rPr lang="hr-H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Djigunović</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(1998.) definira ga kao </a:t>
            </a:r>
            <a:r>
              <a:rPr lang="hr-H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nematerinski</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jezik koji se uči i koristi u odnosu prema govornoj zajednici izvan nacionalnih i teritorijalnih granica.</a:t>
            </a:r>
            <a:endParaRPr lang="hr-HR" sz="20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Rezervirano mjesto podnožja 3">
            <a:extLst>
              <a:ext uri="{FF2B5EF4-FFF2-40B4-BE49-F238E27FC236}">
                <a16:creationId xmlns:a16="http://schemas.microsoft.com/office/drawing/2014/main" id="{7B65AC2E-97E4-478F-89BD-7336F7FBEB80}"/>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248393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a:xfrm>
            <a:off x="1159493" y="25390"/>
            <a:ext cx="9613861" cy="1080938"/>
          </a:xfrm>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640565" y="618222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9218" name="Picture 2" descr="Forms response chart. Question title: Osjećam se nervozno kada ne razumijem u potpunosti što profesor na stranom jeziku govori.. Number of responses: 70 responses.">
            <a:extLst>
              <a:ext uri="{FF2B5EF4-FFF2-40B4-BE49-F238E27FC236}">
                <a16:creationId xmlns:a16="http://schemas.microsoft.com/office/drawing/2014/main" id="{0520FFD7-774F-409A-81B0-FB945A5B4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76"/>
            <a:ext cx="6652591" cy="31625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orms response chart. Question title: Način rada profesora na nastavi stranoga jezika utječe na moju spremnost za govorenje stranog jezika u učionici.. Number of responses: 70 responses.">
            <a:extLst>
              <a:ext uri="{FF2B5EF4-FFF2-40B4-BE49-F238E27FC236}">
                <a16:creationId xmlns:a16="http://schemas.microsoft.com/office/drawing/2014/main" id="{48CDE49D-FFD7-4B6D-B4C2-61FE14FEF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424" y="3668752"/>
            <a:ext cx="6225576" cy="3163858"/>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48726CE5-2F04-4AB2-B539-B3284844C22D}"/>
              </a:ext>
            </a:extLst>
          </p:cNvPr>
          <p:cNvSpPr txBox="1"/>
          <p:nvPr/>
        </p:nvSpPr>
        <p:spPr>
          <a:xfrm>
            <a:off x="7076661" y="2292626"/>
            <a:ext cx="4692310" cy="923330"/>
          </a:xfrm>
          <a:prstGeom prst="rect">
            <a:avLst/>
          </a:prstGeom>
          <a:noFill/>
        </p:spPr>
        <p:txBody>
          <a:bodyPr wrap="none" rtlCol="0">
            <a:spAutoFit/>
          </a:bodyPr>
          <a:lstStyle/>
          <a:p>
            <a:r>
              <a:rPr lang="hr-HR" dirty="0"/>
              <a:t>51,4% ispitanih učenika osjeća se nervozno </a:t>
            </a:r>
          </a:p>
          <a:p>
            <a:r>
              <a:rPr lang="hr-HR" dirty="0"/>
              <a:t>kada ne razumije u potpunosti što profesor</a:t>
            </a:r>
          </a:p>
          <a:p>
            <a:r>
              <a:rPr lang="hr-HR" dirty="0"/>
              <a:t>na stranom jeziku govori.</a:t>
            </a:r>
          </a:p>
        </p:txBody>
      </p:sp>
      <p:sp>
        <p:nvSpPr>
          <p:cNvPr id="6" name="TekstniOkvir 5">
            <a:extLst>
              <a:ext uri="{FF2B5EF4-FFF2-40B4-BE49-F238E27FC236}">
                <a16:creationId xmlns:a16="http://schemas.microsoft.com/office/drawing/2014/main" id="{CD6DF668-6CB3-4617-97C5-721BB87A4179}"/>
              </a:ext>
            </a:extLst>
          </p:cNvPr>
          <p:cNvSpPr txBox="1"/>
          <p:nvPr/>
        </p:nvSpPr>
        <p:spPr>
          <a:xfrm>
            <a:off x="640565" y="4524925"/>
            <a:ext cx="4790094" cy="1200329"/>
          </a:xfrm>
          <a:prstGeom prst="rect">
            <a:avLst/>
          </a:prstGeom>
          <a:noFill/>
        </p:spPr>
        <p:txBody>
          <a:bodyPr wrap="none" rtlCol="0">
            <a:spAutoFit/>
          </a:bodyPr>
          <a:lstStyle/>
          <a:p>
            <a:r>
              <a:rPr lang="hr-HR" dirty="0"/>
              <a:t>50% ispitanih učenika smatra da način rada</a:t>
            </a:r>
          </a:p>
          <a:p>
            <a:r>
              <a:rPr lang="hr-HR" dirty="0"/>
              <a:t>nastavnika na nastavi stranoga jezika utječe</a:t>
            </a:r>
          </a:p>
          <a:p>
            <a:r>
              <a:rPr lang="hr-HR" dirty="0"/>
              <a:t>na njihovu spremnost za govorenje stranoga</a:t>
            </a:r>
          </a:p>
          <a:p>
            <a:r>
              <a:rPr lang="hr-HR" dirty="0"/>
              <a:t>jezika.</a:t>
            </a:r>
          </a:p>
        </p:txBody>
      </p:sp>
    </p:spTree>
    <p:extLst>
      <p:ext uri="{BB962C8B-B14F-4D97-AF65-F5344CB8AC3E}">
        <p14:creationId xmlns:p14="http://schemas.microsoft.com/office/powerpoint/2010/main" val="310529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D37FEF-D54C-421C-A2B3-7D4E37927A42}"/>
              </a:ext>
            </a:extLst>
          </p:cNvPr>
          <p:cNvSpPr>
            <a:spLocks noGrp="1"/>
          </p:cNvSpPr>
          <p:nvPr>
            <p:ph type="title"/>
          </p:nvPr>
        </p:nvSpPr>
        <p:spPr>
          <a:xfrm>
            <a:off x="786338" y="0"/>
            <a:ext cx="9613861" cy="829959"/>
          </a:xfrm>
        </p:spPr>
        <p:txBody>
          <a:bodyPr/>
          <a:lstStyle/>
          <a:p>
            <a:pPr algn="ctr"/>
            <a:r>
              <a:rPr lang="hr-HR" dirty="0"/>
              <a:t>ANALIZA REZULTATA ŠKOLSKOG ISTRAŽIVANJA</a:t>
            </a:r>
          </a:p>
        </p:txBody>
      </p:sp>
      <p:sp>
        <p:nvSpPr>
          <p:cNvPr id="5" name="Rezervirano mjesto podnožja 3">
            <a:extLst>
              <a:ext uri="{FF2B5EF4-FFF2-40B4-BE49-F238E27FC236}">
                <a16:creationId xmlns:a16="http://schemas.microsoft.com/office/drawing/2014/main" id="{2B3B71DF-BAA0-4D88-BB22-900138EA2171}"/>
              </a:ext>
            </a:extLst>
          </p:cNvPr>
          <p:cNvSpPr>
            <a:spLocks noGrp="1"/>
          </p:cNvSpPr>
          <p:nvPr>
            <p:ph type="ftr" sz="quarter" idx="11"/>
          </p:nvPr>
        </p:nvSpPr>
        <p:spPr>
          <a:xfrm>
            <a:off x="2760910" y="6376990"/>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11266" name="Picture 2" descr="Forms response chart. Question title: Trudim se na nastavi stranoga jezika komunicirati s ostalim učenicima na stranom jeziku.. Number of responses: 70 responses.">
            <a:extLst>
              <a:ext uri="{FF2B5EF4-FFF2-40B4-BE49-F238E27FC236}">
                <a16:creationId xmlns:a16="http://schemas.microsoft.com/office/drawing/2014/main" id="{C170F554-337E-4FC6-B82A-124EAC3E8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70" y="1219149"/>
            <a:ext cx="6135756" cy="3116826"/>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6B984168-B8EE-4D54-8998-81E93B0CAD5E}"/>
              </a:ext>
            </a:extLst>
          </p:cNvPr>
          <p:cNvSpPr txBox="1"/>
          <p:nvPr/>
        </p:nvSpPr>
        <p:spPr>
          <a:xfrm>
            <a:off x="92387" y="4361431"/>
            <a:ext cx="6162639" cy="1754326"/>
          </a:xfrm>
          <a:prstGeom prst="rect">
            <a:avLst/>
          </a:prstGeom>
          <a:noFill/>
        </p:spPr>
        <p:txBody>
          <a:bodyPr wrap="square" rtlCol="0">
            <a:spAutoFit/>
          </a:bodyPr>
          <a:lstStyle/>
          <a:p>
            <a:r>
              <a:rPr lang="hr-HR" dirty="0"/>
              <a:t>Tek 25,7% ispitanika na nastavi stranoga jezika trudi se komunicirati s ostalim učenicima na</a:t>
            </a:r>
          </a:p>
          <a:p>
            <a:r>
              <a:rPr lang="hr-HR" dirty="0"/>
              <a:t>stranom jeziku. Samopouzdanje dok govore na engleskom jeziku ispred ostalih učenika na nastavi engleskoga jezika osjeća 27,1 % učenika, dok je taj postotak na nastavi njemačkoga i talijanskoga jezika znatno manji- 14,3%.</a:t>
            </a:r>
          </a:p>
        </p:txBody>
      </p:sp>
      <p:pic>
        <p:nvPicPr>
          <p:cNvPr id="11268" name="Picture 4" descr="Forms response chart. Question title: Osjećam se izrazito samopouzdano dok govorim na engleskom jeziku ispred ostalih učenika (na nastavi stranog jezika).. Number of responses: 70 responses.">
            <a:extLst>
              <a:ext uri="{FF2B5EF4-FFF2-40B4-BE49-F238E27FC236}">
                <a16:creationId xmlns:a16="http://schemas.microsoft.com/office/drawing/2014/main" id="{DB6B7D6D-ED31-4296-A9E8-8B37CFE0D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043" y="863300"/>
            <a:ext cx="5711687" cy="290269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Forms response chart. Question title: Osjećam se izrazito samopouzdano dok govorim na talijanskom/njemačkom jeziku ispred ostalih učenika(na nastavi stranog jezika).. Number of responses: 70 responses.">
            <a:extLst>
              <a:ext uri="{FF2B5EF4-FFF2-40B4-BE49-F238E27FC236}">
                <a16:creationId xmlns:a16="http://schemas.microsoft.com/office/drawing/2014/main" id="{DBB14B9E-89C5-4F69-99E4-9B6C0AE21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926" y="3839417"/>
            <a:ext cx="5711687" cy="290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1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AFA7A2-7F25-48FF-A88D-E6E4D9B06FE2}"/>
              </a:ext>
            </a:extLst>
          </p:cNvPr>
          <p:cNvSpPr>
            <a:spLocks noGrp="1"/>
          </p:cNvSpPr>
          <p:nvPr>
            <p:ph type="title"/>
          </p:nvPr>
        </p:nvSpPr>
        <p:spPr>
          <a:xfrm>
            <a:off x="574303" y="285648"/>
            <a:ext cx="5759003" cy="717615"/>
          </a:xfrm>
        </p:spPr>
        <p:txBody>
          <a:bodyPr>
            <a:normAutofit fontScale="90000"/>
          </a:bodyPr>
          <a:lstStyle/>
          <a:p>
            <a:pPr algn="ctr"/>
            <a:r>
              <a:rPr lang="hr-HR" dirty="0">
                <a:solidFill>
                  <a:prstClr val="white"/>
                </a:solidFill>
              </a:rPr>
              <a:t>ANALIZA REZULTATA ŠKOLSKOG </a:t>
            </a:r>
            <a:br>
              <a:rPr lang="hr-HR" dirty="0">
                <a:solidFill>
                  <a:prstClr val="white"/>
                </a:solidFill>
              </a:rPr>
            </a:br>
            <a:r>
              <a:rPr lang="hr-HR" dirty="0">
                <a:solidFill>
                  <a:prstClr val="white"/>
                </a:solidFill>
              </a:rPr>
              <a:t>ISTRAŽIVANJA</a:t>
            </a:r>
            <a:endParaRPr lang="hr-HR" dirty="0"/>
          </a:p>
        </p:txBody>
      </p:sp>
      <p:sp>
        <p:nvSpPr>
          <p:cNvPr id="4" name="Rezervirano mjesto podnožja 3">
            <a:extLst>
              <a:ext uri="{FF2B5EF4-FFF2-40B4-BE49-F238E27FC236}">
                <a16:creationId xmlns:a16="http://schemas.microsoft.com/office/drawing/2014/main" id="{D67A7FE1-46D4-4E46-8686-7A856331FDD3}"/>
              </a:ext>
            </a:extLst>
          </p:cNvPr>
          <p:cNvSpPr>
            <a:spLocks noGrp="1"/>
          </p:cNvSpPr>
          <p:nvPr>
            <p:ph type="ftr" sz="quarter" idx="11"/>
          </p:nvPr>
        </p:nvSpPr>
        <p:spPr>
          <a:xfrm>
            <a:off x="4488091" y="6418517"/>
            <a:ext cx="3215818" cy="365125"/>
          </a:xfrm>
        </p:spPr>
        <p:txBody>
          <a:bodyPr/>
          <a:lstStyle/>
          <a:p>
            <a:r>
              <a:rPr lang="hr-HR" dirty="0" err="1"/>
              <a:t>Vujičić</a:t>
            </a:r>
            <a:r>
              <a:rPr lang="hr-HR" dirty="0"/>
              <a:t> </a:t>
            </a:r>
            <a:r>
              <a:rPr lang="hr-HR" dirty="0" err="1"/>
              <a:t>Capar</a:t>
            </a:r>
            <a:r>
              <a:rPr lang="hr-HR" dirty="0"/>
              <a:t>, </a:t>
            </a:r>
            <a:r>
              <a:rPr lang="hr-HR" dirty="0" err="1"/>
              <a:t>Hazdovac</a:t>
            </a:r>
            <a:r>
              <a:rPr lang="hr-HR" dirty="0"/>
              <a:t>- Strah od stranoga jezika</a:t>
            </a:r>
          </a:p>
        </p:txBody>
      </p:sp>
      <p:pic>
        <p:nvPicPr>
          <p:cNvPr id="1026" name="Picture 2" descr="Forms response chart. Question title: Nisam talentiran/a za učenje stranih jezika pa mi to dodatno otežava učenje.. Number of responses: 70 responses.">
            <a:extLst>
              <a:ext uri="{FF2B5EF4-FFF2-40B4-BE49-F238E27FC236}">
                <a16:creationId xmlns:a16="http://schemas.microsoft.com/office/drawing/2014/main" id="{06979273-1954-46C7-9737-2752F5DF6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8956"/>
            <a:ext cx="6469973" cy="3075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Mislim da je učenje engleskog  jezika teško.. Number of responses: 70 responses.">
            <a:extLst>
              <a:ext uri="{FF2B5EF4-FFF2-40B4-BE49-F238E27FC236}">
                <a16:creationId xmlns:a16="http://schemas.microsoft.com/office/drawing/2014/main" id="{8D7B5C73-869D-4862-9D4D-6A80989A5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078" y="800169"/>
            <a:ext cx="5529833" cy="2628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Mislim da je učenje talijanskog/njemačkog jezika teško.. Number of responses: 70 responses.">
            <a:extLst>
              <a:ext uri="{FF2B5EF4-FFF2-40B4-BE49-F238E27FC236}">
                <a16:creationId xmlns:a16="http://schemas.microsoft.com/office/drawing/2014/main" id="{E9F19D9A-D867-4787-86F5-5F5941FE7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077" y="3648969"/>
            <a:ext cx="5529833" cy="2628831"/>
          </a:xfrm>
          <a:prstGeom prst="rect">
            <a:avLst/>
          </a:prstGeom>
          <a:noFill/>
          <a:extLst>
            <a:ext uri="{909E8E84-426E-40DD-AFC4-6F175D3DCCD1}">
              <a14:hiddenFill xmlns:a14="http://schemas.microsoft.com/office/drawing/2010/main">
                <a:solidFill>
                  <a:srgbClr val="FFFFFF"/>
                </a:solidFill>
              </a14:hiddenFill>
            </a:ext>
          </a:extLst>
        </p:spPr>
      </p:pic>
      <p:sp>
        <p:nvSpPr>
          <p:cNvPr id="5" name="TekstniOkvir 4">
            <a:extLst>
              <a:ext uri="{FF2B5EF4-FFF2-40B4-BE49-F238E27FC236}">
                <a16:creationId xmlns:a16="http://schemas.microsoft.com/office/drawing/2014/main" id="{61FFDBFD-ECCE-422A-938F-D6E24087A173}"/>
              </a:ext>
            </a:extLst>
          </p:cNvPr>
          <p:cNvSpPr txBox="1"/>
          <p:nvPr/>
        </p:nvSpPr>
        <p:spPr>
          <a:xfrm>
            <a:off x="89090" y="4658001"/>
            <a:ext cx="6535764" cy="1477328"/>
          </a:xfrm>
          <a:prstGeom prst="rect">
            <a:avLst/>
          </a:prstGeom>
          <a:noFill/>
        </p:spPr>
        <p:txBody>
          <a:bodyPr wrap="none" rtlCol="0">
            <a:spAutoFit/>
          </a:bodyPr>
          <a:lstStyle/>
          <a:p>
            <a:r>
              <a:rPr lang="hr-HR" dirty="0"/>
              <a:t>38,6% učenika smatra da nisu talentirani za učenje stranih</a:t>
            </a:r>
          </a:p>
          <a:p>
            <a:r>
              <a:rPr lang="hr-HR" dirty="0"/>
              <a:t> jezika te da im to dodatno otežava učenje. 57,2% ispitanika </a:t>
            </a:r>
          </a:p>
          <a:p>
            <a:r>
              <a:rPr lang="hr-HR" dirty="0"/>
              <a:t>smatra  da je učenje drugog stranog jezika teško,</a:t>
            </a:r>
          </a:p>
          <a:p>
            <a:r>
              <a:rPr lang="hr-HR" dirty="0"/>
              <a:t>dok je taj broj puno manji kada se radi o prvom stranom </a:t>
            </a:r>
          </a:p>
          <a:p>
            <a:r>
              <a:rPr lang="hr-HR" dirty="0"/>
              <a:t>jeziku (engleskom)- 11,4%.</a:t>
            </a:r>
          </a:p>
        </p:txBody>
      </p:sp>
    </p:spTree>
    <p:extLst>
      <p:ext uri="{BB962C8B-B14F-4D97-AF65-F5344CB8AC3E}">
        <p14:creationId xmlns:p14="http://schemas.microsoft.com/office/powerpoint/2010/main" val="196861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2525A5-F73E-4163-972D-69E9FB7116C5}"/>
              </a:ext>
            </a:extLst>
          </p:cNvPr>
          <p:cNvSpPr>
            <a:spLocks noGrp="1"/>
          </p:cNvSpPr>
          <p:nvPr>
            <p:ph type="title"/>
          </p:nvPr>
        </p:nvSpPr>
        <p:spPr/>
        <p:txBody>
          <a:bodyPr/>
          <a:lstStyle/>
          <a:p>
            <a:pPr algn="ctr"/>
            <a:r>
              <a:rPr lang="hr-HR" dirty="0">
                <a:solidFill>
                  <a:prstClr val="white"/>
                </a:solidFill>
              </a:rPr>
              <a:t>ANALIZA REZULTATA ŠKOLSKOG ISTRAŽIVANJA</a:t>
            </a:r>
            <a:endParaRPr lang="hr-HR" dirty="0"/>
          </a:p>
        </p:txBody>
      </p:sp>
      <p:sp>
        <p:nvSpPr>
          <p:cNvPr id="4" name="Rezervirano mjesto podnožja 3">
            <a:extLst>
              <a:ext uri="{FF2B5EF4-FFF2-40B4-BE49-F238E27FC236}">
                <a16:creationId xmlns:a16="http://schemas.microsoft.com/office/drawing/2014/main" id="{E55310D4-9513-4692-BCBE-C2151D85478F}"/>
              </a:ext>
            </a:extLst>
          </p:cNvPr>
          <p:cNvSpPr>
            <a:spLocks noGrp="1"/>
          </p:cNvSpPr>
          <p:nvPr>
            <p:ph type="ftr" sz="quarter" idx="11"/>
          </p:nvPr>
        </p:nvSpPr>
        <p:spPr>
          <a:xfrm>
            <a:off x="4033121" y="6358598"/>
            <a:ext cx="3388096" cy="365125"/>
          </a:xfrm>
        </p:spPr>
        <p:txBody>
          <a:bodyPr/>
          <a:lstStyle/>
          <a:p>
            <a:r>
              <a:rPr lang="hr-HR" dirty="0" err="1"/>
              <a:t>Vujičić</a:t>
            </a:r>
            <a:r>
              <a:rPr lang="hr-HR" dirty="0"/>
              <a:t> </a:t>
            </a:r>
            <a:r>
              <a:rPr lang="hr-HR" dirty="0" err="1"/>
              <a:t>Capar</a:t>
            </a:r>
            <a:r>
              <a:rPr lang="hr-HR" dirty="0"/>
              <a:t>, </a:t>
            </a:r>
            <a:r>
              <a:rPr lang="hr-HR" dirty="0" err="1"/>
              <a:t>Hazdovac</a:t>
            </a:r>
            <a:r>
              <a:rPr lang="hr-HR" dirty="0"/>
              <a:t>- Strah od stranoga jezika</a:t>
            </a:r>
          </a:p>
        </p:txBody>
      </p:sp>
      <p:pic>
        <p:nvPicPr>
          <p:cNvPr id="2050" name="Picture 2" descr="Forms response chart. Question title: Stres od govorenja na engleskom jeziku negativno utječe na moje sudjelovanje na nastavi engleskoga jezika.. Number of responses: 70 responses.">
            <a:extLst>
              <a:ext uri="{FF2B5EF4-FFF2-40B4-BE49-F238E27FC236}">
                <a16:creationId xmlns:a16="http://schemas.microsoft.com/office/drawing/2014/main" id="{6DC9A72D-3733-49F0-9EE2-0497C0282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975"/>
            <a:ext cx="5985521" cy="3041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Strah od engleskog jezika negativno utječe na moja postignuća na  ispitima iz engleskog jezika.. Number of responses: 70 responses.">
            <a:extLst>
              <a:ext uri="{FF2B5EF4-FFF2-40B4-BE49-F238E27FC236}">
                <a16:creationId xmlns:a16="http://schemas.microsoft.com/office/drawing/2014/main" id="{6F69475E-87BF-45AC-A9B9-A17E572E6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480" y="1981975"/>
            <a:ext cx="5985520" cy="3041860"/>
          </a:xfrm>
          <a:prstGeom prst="rect">
            <a:avLst/>
          </a:prstGeom>
          <a:noFill/>
          <a:extLst>
            <a:ext uri="{909E8E84-426E-40DD-AFC4-6F175D3DCCD1}">
              <a14:hiddenFill xmlns:a14="http://schemas.microsoft.com/office/drawing/2010/main">
                <a:solidFill>
                  <a:srgbClr val="FFFFFF"/>
                </a:solidFill>
              </a14:hiddenFill>
            </a:ext>
          </a:extLst>
        </p:spPr>
      </p:pic>
      <p:sp>
        <p:nvSpPr>
          <p:cNvPr id="5" name="TekstniOkvir 4">
            <a:extLst>
              <a:ext uri="{FF2B5EF4-FFF2-40B4-BE49-F238E27FC236}">
                <a16:creationId xmlns:a16="http://schemas.microsoft.com/office/drawing/2014/main" id="{D596EC72-166F-46EB-AB01-AE13FC8AF709}"/>
              </a:ext>
            </a:extLst>
          </p:cNvPr>
          <p:cNvSpPr txBox="1"/>
          <p:nvPr/>
        </p:nvSpPr>
        <p:spPr>
          <a:xfrm>
            <a:off x="515786" y="5229551"/>
            <a:ext cx="11160428" cy="923330"/>
          </a:xfrm>
          <a:prstGeom prst="rect">
            <a:avLst/>
          </a:prstGeom>
          <a:noFill/>
        </p:spPr>
        <p:txBody>
          <a:bodyPr wrap="none" rtlCol="0">
            <a:spAutoFit/>
          </a:bodyPr>
          <a:lstStyle/>
          <a:p>
            <a:r>
              <a:rPr lang="hr-HR" dirty="0"/>
              <a:t>Kod 27,1% učenika stres od govorenja na engleskom jeziku utječe na njihovo sudjelovanje na nastavi </a:t>
            </a:r>
          </a:p>
          <a:p>
            <a:r>
              <a:rPr lang="hr-HR" dirty="0"/>
              <a:t>Engleskoga jezika, dok 25,7% učenika smatra da strah od engleskoga jezika utječe i na njihova postignuća</a:t>
            </a:r>
          </a:p>
          <a:p>
            <a:r>
              <a:rPr lang="hr-HR" dirty="0"/>
              <a:t>na ispitima iz Engleskoga jezika.</a:t>
            </a:r>
          </a:p>
        </p:txBody>
      </p:sp>
    </p:spTree>
    <p:extLst>
      <p:ext uri="{BB962C8B-B14F-4D97-AF65-F5344CB8AC3E}">
        <p14:creationId xmlns:p14="http://schemas.microsoft.com/office/powerpoint/2010/main" val="241579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2525A5-F73E-4163-972D-69E9FB7116C5}"/>
              </a:ext>
            </a:extLst>
          </p:cNvPr>
          <p:cNvSpPr>
            <a:spLocks noGrp="1"/>
          </p:cNvSpPr>
          <p:nvPr>
            <p:ph type="title"/>
          </p:nvPr>
        </p:nvSpPr>
        <p:spPr/>
        <p:txBody>
          <a:bodyPr/>
          <a:lstStyle/>
          <a:p>
            <a:pPr algn="ctr"/>
            <a:r>
              <a:rPr lang="hr-HR" dirty="0">
                <a:solidFill>
                  <a:prstClr val="white"/>
                </a:solidFill>
              </a:rPr>
              <a:t>ANALIZA REZULTATA ŠKOLSKOG ISTRAŽIVANJA</a:t>
            </a:r>
            <a:endParaRPr lang="hr-HR" dirty="0"/>
          </a:p>
        </p:txBody>
      </p:sp>
      <p:sp>
        <p:nvSpPr>
          <p:cNvPr id="4" name="Rezervirano mjesto podnožja 3">
            <a:extLst>
              <a:ext uri="{FF2B5EF4-FFF2-40B4-BE49-F238E27FC236}">
                <a16:creationId xmlns:a16="http://schemas.microsoft.com/office/drawing/2014/main" id="{E55310D4-9513-4692-BCBE-C2151D85478F}"/>
              </a:ext>
            </a:extLst>
          </p:cNvPr>
          <p:cNvSpPr>
            <a:spLocks noGrp="1"/>
          </p:cNvSpPr>
          <p:nvPr>
            <p:ph type="ftr" sz="quarter" idx="11"/>
          </p:nvPr>
        </p:nvSpPr>
        <p:spPr>
          <a:xfrm>
            <a:off x="4033121" y="6358598"/>
            <a:ext cx="3388096" cy="365125"/>
          </a:xfrm>
        </p:spPr>
        <p:txBody>
          <a:bodyPr/>
          <a:lstStyle/>
          <a:p>
            <a:r>
              <a:rPr lang="hr-HR" dirty="0" err="1"/>
              <a:t>Vujičić</a:t>
            </a:r>
            <a:r>
              <a:rPr lang="hr-HR" dirty="0"/>
              <a:t> </a:t>
            </a:r>
            <a:r>
              <a:rPr lang="hr-HR" dirty="0" err="1"/>
              <a:t>Capar</a:t>
            </a:r>
            <a:r>
              <a:rPr lang="hr-HR" dirty="0"/>
              <a:t>, </a:t>
            </a:r>
            <a:r>
              <a:rPr lang="hr-HR" dirty="0" err="1"/>
              <a:t>Hazdovac</a:t>
            </a:r>
            <a:r>
              <a:rPr lang="hr-HR" dirty="0"/>
              <a:t>- Strah od stranoga jezika</a:t>
            </a:r>
          </a:p>
        </p:txBody>
      </p:sp>
      <p:pic>
        <p:nvPicPr>
          <p:cNvPr id="3074" name="Picture 2" descr="Forms response chart. Question title: Strah od talijanskog/njemačkog jezika negativno utječe na moja postignuća na  ispitima iz talijanskog/njemačkog jezika.. Number of responses: 70 responses.">
            <a:extLst>
              <a:ext uri="{FF2B5EF4-FFF2-40B4-BE49-F238E27FC236}">
                <a16:creationId xmlns:a16="http://schemas.microsoft.com/office/drawing/2014/main" id="{53B69FE6-70C7-4DD5-A8B1-F9B8B015A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038" y="1967339"/>
            <a:ext cx="5752261" cy="2923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rms response chart. Question title: Stres od govorenja na talijanskom/njemačkom jeziku negativno utječe na moje sudjelovanje na nastavi talijanskog/njemačkog jezika.. Number of responses: 70 responses.">
            <a:extLst>
              <a:ext uri="{FF2B5EF4-FFF2-40B4-BE49-F238E27FC236}">
                <a16:creationId xmlns:a16="http://schemas.microsoft.com/office/drawing/2014/main" id="{50F14865-C232-4048-9702-AFA808F34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03" y="1967340"/>
            <a:ext cx="5752261" cy="2923317"/>
          </a:xfrm>
          <a:prstGeom prst="rect">
            <a:avLst/>
          </a:prstGeom>
          <a:noFill/>
          <a:extLst>
            <a:ext uri="{909E8E84-426E-40DD-AFC4-6F175D3DCCD1}">
              <a14:hiddenFill xmlns:a14="http://schemas.microsoft.com/office/drawing/2010/main">
                <a:solidFill>
                  <a:srgbClr val="FFFFFF"/>
                </a:solidFill>
              </a14:hiddenFill>
            </a:ext>
          </a:extLst>
        </p:spPr>
      </p:pic>
      <p:sp>
        <p:nvSpPr>
          <p:cNvPr id="8" name="TekstniOkvir 7">
            <a:extLst>
              <a:ext uri="{FF2B5EF4-FFF2-40B4-BE49-F238E27FC236}">
                <a16:creationId xmlns:a16="http://schemas.microsoft.com/office/drawing/2014/main" id="{D7C0F9D1-18BB-4BA5-9062-4C07390E28FC}"/>
              </a:ext>
            </a:extLst>
          </p:cNvPr>
          <p:cNvSpPr txBox="1"/>
          <p:nvPr/>
        </p:nvSpPr>
        <p:spPr>
          <a:xfrm>
            <a:off x="515786" y="5229551"/>
            <a:ext cx="11459355" cy="923330"/>
          </a:xfrm>
          <a:prstGeom prst="rect">
            <a:avLst/>
          </a:prstGeom>
          <a:noFill/>
        </p:spPr>
        <p:txBody>
          <a:bodyPr wrap="none" rtlCol="0">
            <a:spAutoFit/>
          </a:bodyPr>
          <a:lstStyle/>
          <a:p>
            <a:r>
              <a:rPr lang="hr-HR" dirty="0"/>
              <a:t>Kod 47,2% učenika stres od govorenja na drugom stranom jeziku utječe na njihovo sudjelovanje na nastavi </a:t>
            </a:r>
          </a:p>
          <a:p>
            <a:r>
              <a:rPr lang="hr-HR" dirty="0"/>
              <a:t>tog jezika, dok 34,3% učenika smatra da strah od drugog stranog jezika utječe i na njihova postignuća</a:t>
            </a:r>
          </a:p>
          <a:p>
            <a:r>
              <a:rPr lang="hr-HR" dirty="0"/>
              <a:t>na ispitima iz tog jezika.</a:t>
            </a:r>
          </a:p>
        </p:txBody>
      </p:sp>
    </p:spTree>
    <p:extLst>
      <p:ext uri="{BB962C8B-B14F-4D97-AF65-F5344CB8AC3E}">
        <p14:creationId xmlns:p14="http://schemas.microsoft.com/office/powerpoint/2010/main" val="96714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C9B26E-B995-4561-A1FC-A3AB2322B36B}"/>
              </a:ext>
            </a:extLst>
          </p:cNvPr>
          <p:cNvSpPr>
            <a:spLocks noGrp="1"/>
          </p:cNvSpPr>
          <p:nvPr>
            <p:ph type="title"/>
          </p:nvPr>
        </p:nvSpPr>
        <p:spPr/>
        <p:txBody>
          <a:bodyPr/>
          <a:lstStyle/>
          <a:p>
            <a:pPr algn="ctr"/>
            <a:r>
              <a:rPr lang="hr-HR" dirty="0"/>
              <a:t>ANALIZA REZULTATA ŠKOLSKOG ISTRAŽIVANJA</a:t>
            </a:r>
            <a:br>
              <a:rPr lang="hr-HR" dirty="0"/>
            </a:br>
            <a:r>
              <a:rPr lang="hr-HR" dirty="0"/>
              <a:t>PA IPAK </a:t>
            </a:r>
            <a:r>
              <a:rPr lang="hr-HR" dirty="0">
                <a:sym typeface="Wingdings" panose="05000000000000000000" pitchFamily="2" charset="2"/>
              </a:rPr>
              <a:t></a:t>
            </a:r>
            <a:endParaRPr lang="hr-HR" dirty="0"/>
          </a:p>
        </p:txBody>
      </p:sp>
      <p:sp>
        <p:nvSpPr>
          <p:cNvPr id="5" name="Rezervirano mjesto podnožja 3">
            <a:extLst>
              <a:ext uri="{FF2B5EF4-FFF2-40B4-BE49-F238E27FC236}">
                <a16:creationId xmlns:a16="http://schemas.microsoft.com/office/drawing/2014/main" id="{4C85BAB9-E4FE-48A2-97E2-DDDBD94462C0}"/>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pic>
        <p:nvPicPr>
          <p:cNvPr id="12290" name="Picture 2" descr="Forms response chart. Question title: Trudim se prevladati teškoće i imati pozitivan stav prema stranom jeziku .. Number of responses: 70 responses.">
            <a:extLst>
              <a:ext uri="{FF2B5EF4-FFF2-40B4-BE49-F238E27FC236}">
                <a16:creationId xmlns:a16="http://schemas.microsoft.com/office/drawing/2014/main" id="{1E49F75A-BA82-4FA0-8183-2254AC52D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1" y="2003941"/>
            <a:ext cx="9011478" cy="428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4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E08E99-B150-4D95-A890-2A47EB56B794}"/>
              </a:ext>
            </a:extLst>
          </p:cNvPr>
          <p:cNvSpPr>
            <a:spLocks noGrp="1"/>
          </p:cNvSpPr>
          <p:nvPr>
            <p:ph type="title"/>
          </p:nvPr>
        </p:nvSpPr>
        <p:spPr/>
        <p:txBody>
          <a:bodyPr/>
          <a:lstStyle/>
          <a:p>
            <a:pPr algn="ctr"/>
            <a:r>
              <a:rPr lang="hr-HR" dirty="0"/>
              <a:t>ŠTO UTJEČE NA RAZVOJ STRAHA OD STRANOG JEZIKA (NAJČEŠĆI ODGOVORI)</a:t>
            </a:r>
          </a:p>
        </p:txBody>
      </p:sp>
      <p:sp>
        <p:nvSpPr>
          <p:cNvPr id="3" name="Rezervirano mjesto sadržaja 2">
            <a:extLst>
              <a:ext uri="{FF2B5EF4-FFF2-40B4-BE49-F238E27FC236}">
                <a16:creationId xmlns:a16="http://schemas.microsoft.com/office/drawing/2014/main" id="{1D3BA12D-1C0C-4B79-903F-A317557E688B}"/>
              </a:ext>
            </a:extLst>
          </p:cNvPr>
          <p:cNvSpPr>
            <a:spLocks noGrp="1"/>
          </p:cNvSpPr>
          <p:nvPr>
            <p:ph idx="1"/>
          </p:nvPr>
        </p:nvSpPr>
        <p:spPr>
          <a:xfrm>
            <a:off x="680320" y="2098332"/>
            <a:ext cx="9613861" cy="4759667"/>
          </a:xfrm>
        </p:spPr>
        <p:txBody>
          <a:bodyPr>
            <a:normAutofit/>
          </a:bodyPr>
          <a:lstStyle/>
          <a:p>
            <a:pPr algn="ctr"/>
            <a:r>
              <a:rPr lang="hr-HR" dirty="0">
                <a:solidFill>
                  <a:schemeClr val="bg1"/>
                </a:solidFill>
                <a:latin typeface="Times New Roman" panose="02020603050405020304" pitchFamily="18" charset="0"/>
                <a:cs typeface="Times New Roman" panose="02020603050405020304" pitchFamily="18" charset="0"/>
              </a:rPr>
              <a:t>Nedovoljno poznavanje jezika </a:t>
            </a:r>
          </a:p>
          <a:p>
            <a:pPr algn="ctr"/>
            <a:r>
              <a:rPr lang="hr-HR" dirty="0">
                <a:solidFill>
                  <a:schemeClr val="bg1"/>
                </a:solidFill>
                <a:latin typeface="Times New Roman" panose="02020603050405020304" pitchFamily="18" charset="0"/>
                <a:cs typeface="Times New Roman" panose="02020603050405020304" pitchFamily="18" charset="0"/>
              </a:rPr>
              <a:t>Nesigurnost i manjak samopouzdanja</a:t>
            </a:r>
          </a:p>
          <a:p>
            <a:pPr algn="ctr"/>
            <a:r>
              <a:rPr lang="hr-HR" dirty="0">
                <a:solidFill>
                  <a:schemeClr val="bg1"/>
                </a:solidFill>
                <a:latin typeface="Times New Roman" panose="02020603050405020304" pitchFamily="18" charset="0"/>
                <a:cs typeface="Times New Roman" panose="02020603050405020304" pitchFamily="18" charset="0"/>
              </a:rPr>
              <a:t>Svijest o pogreškama u govoru i pismu</a:t>
            </a:r>
          </a:p>
          <a:p>
            <a:pPr algn="ctr"/>
            <a:r>
              <a:rPr lang="hr-HR" dirty="0">
                <a:solidFill>
                  <a:schemeClr val="bg1"/>
                </a:solidFill>
                <a:latin typeface="Times New Roman" panose="02020603050405020304" pitchFamily="18" charset="0"/>
                <a:cs typeface="Times New Roman" panose="02020603050405020304" pitchFamily="18" charset="0"/>
              </a:rPr>
              <a:t>Strah od neuspjeha</a:t>
            </a:r>
          </a:p>
          <a:p>
            <a:pPr algn="ctr"/>
            <a:r>
              <a:rPr lang="hr-HR" dirty="0">
                <a:solidFill>
                  <a:schemeClr val="bg1"/>
                </a:solidFill>
                <a:latin typeface="Times New Roman" panose="02020603050405020304" pitchFamily="18" charset="0"/>
                <a:cs typeface="Times New Roman" panose="02020603050405020304" pitchFamily="18" charset="0"/>
              </a:rPr>
              <a:t>Strah od izrugivanja</a:t>
            </a:r>
          </a:p>
          <a:p>
            <a:pPr algn="ctr"/>
            <a:r>
              <a:rPr lang="hr-HR" dirty="0">
                <a:solidFill>
                  <a:schemeClr val="bg1"/>
                </a:solidFill>
                <a:latin typeface="Times New Roman" panose="02020603050405020304" pitchFamily="18" charset="0"/>
                <a:cs typeface="Times New Roman" panose="02020603050405020304" pitchFamily="18" charset="0"/>
              </a:rPr>
              <a:t>Nepoticajna razredna atmosfera</a:t>
            </a:r>
          </a:p>
          <a:p>
            <a:pPr algn="ctr"/>
            <a:r>
              <a:rPr lang="hr-HR" dirty="0">
                <a:solidFill>
                  <a:schemeClr val="bg1"/>
                </a:solidFill>
                <a:latin typeface="Times New Roman" panose="02020603050405020304" pitchFamily="18" charset="0"/>
                <a:cs typeface="Times New Roman" panose="02020603050405020304" pitchFamily="18" charset="0"/>
              </a:rPr>
              <a:t>Predrasude da je strani jezik težak za naučiti</a:t>
            </a:r>
          </a:p>
          <a:p>
            <a:pPr algn="ctr"/>
            <a:r>
              <a:rPr lang="hr-HR" dirty="0">
                <a:solidFill>
                  <a:schemeClr val="bg1"/>
                </a:solidFill>
                <a:latin typeface="Times New Roman" panose="02020603050405020304" pitchFamily="18" charset="0"/>
                <a:cs typeface="Times New Roman" panose="02020603050405020304" pitchFamily="18" charset="0"/>
              </a:rPr>
              <a:t>Metode rada nastavnika</a:t>
            </a:r>
          </a:p>
          <a:p>
            <a:pPr algn="ctr"/>
            <a:endParaRPr lang="hr-HR" dirty="0"/>
          </a:p>
          <a:p>
            <a:pPr algn="ctr"/>
            <a:endParaRPr lang="hr-HR" dirty="0"/>
          </a:p>
        </p:txBody>
      </p:sp>
      <p:sp>
        <p:nvSpPr>
          <p:cNvPr id="5" name="Rezervirano mjesto podnožja 3">
            <a:extLst>
              <a:ext uri="{FF2B5EF4-FFF2-40B4-BE49-F238E27FC236}">
                <a16:creationId xmlns:a16="http://schemas.microsoft.com/office/drawing/2014/main" id="{685C1E8E-A663-4424-8E8B-7EF346E87A4A}"/>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283910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D0CB15-8C58-4195-8FB6-00A541F32F3D}"/>
              </a:ext>
            </a:extLst>
          </p:cNvPr>
          <p:cNvSpPr>
            <a:spLocks noGrp="1"/>
          </p:cNvSpPr>
          <p:nvPr>
            <p:ph type="title"/>
          </p:nvPr>
        </p:nvSpPr>
        <p:spPr/>
        <p:txBody>
          <a:bodyPr/>
          <a:lstStyle/>
          <a:p>
            <a:pPr algn="ctr"/>
            <a:r>
              <a:rPr lang="hr-HR" dirty="0"/>
              <a:t>KAKO PREVLADATI STRAH OD STRANOG JEZIKA (NAJČEŠĆI ODGOVORI)</a:t>
            </a:r>
          </a:p>
        </p:txBody>
      </p:sp>
      <p:sp>
        <p:nvSpPr>
          <p:cNvPr id="3" name="Rezervirano mjesto sadržaja 2">
            <a:extLst>
              <a:ext uri="{FF2B5EF4-FFF2-40B4-BE49-F238E27FC236}">
                <a16:creationId xmlns:a16="http://schemas.microsoft.com/office/drawing/2014/main" id="{3AE90F9E-8DBA-4264-AD23-079DA44020DD}"/>
              </a:ext>
            </a:extLst>
          </p:cNvPr>
          <p:cNvSpPr>
            <a:spLocks noGrp="1"/>
          </p:cNvSpPr>
          <p:nvPr>
            <p:ph idx="1"/>
          </p:nvPr>
        </p:nvSpPr>
        <p:spPr>
          <a:xfrm>
            <a:off x="680321" y="2153731"/>
            <a:ext cx="9613861" cy="3951041"/>
          </a:xfrm>
        </p:spPr>
        <p:txBody>
          <a:bodyPr>
            <a:normAutofit lnSpcReduction="10000"/>
          </a:bodyPr>
          <a:lstStyle/>
          <a:p>
            <a:pPr algn="ctr"/>
            <a:r>
              <a:rPr lang="hr-HR" dirty="0">
                <a:solidFill>
                  <a:schemeClr val="bg1"/>
                </a:solidFill>
                <a:latin typeface="Times New Roman" panose="02020603050405020304" pitchFamily="18" charset="0"/>
                <a:cs typeface="Times New Roman" panose="02020603050405020304" pitchFamily="18" charset="0"/>
              </a:rPr>
              <a:t>Podrška nastavnika</a:t>
            </a:r>
          </a:p>
          <a:p>
            <a:pPr algn="ctr"/>
            <a:r>
              <a:rPr lang="hr-HR" dirty="0">
                <a:solidFill>
                  <a:schemeClr val="bg1"/>
                </a:solidFill>
                <a:latin typeface="Times New Roman" panose="02020603050405020304" pitchFamily="18" charset="0"/>
                <a:cs typeface="Times New Roman" panose="02020603050405020304" pitchFamily="18" charset="0"/>
              </a:rPr>
              <a:t>Podrška okoline</a:t>
            </a:r>
          </a:p>
          <a:p>
            <a:pPr algn="ctr"/>
            <a:r>
              <a:rPr lang="hr-HR" dirty="0">
                <a:solidFill>
                  <a:schemeClr val="bg1"/>
                </a:solidFill>
                <a:latin typeface="Times New Roman" panose="02020603050405020304" pitchFamily="18" charset="0"/>
                <a:cs typeface="Times New Roman" panose="02020603050405020304" pitchFamily="18" charset="0"/>
              </a:rPr>
              <a:t>Rad na sebi i svom samopouzdanju</a:t>
            </a:r>
          </a:p>
          <a:p>
            <a:pPr algn="ctr"/>
            <a:r>
              <a:rPr lang="hr-HR" dirty="0">
                <a:solidFill>
                  <a:schemeClr val="bg1"/>
                </a:solidFill>
                <a:latin typeface="Times New Roman" panose="02020603050405020304" pitchFamily="18" charset="0"/>
                <a:cs typeface="Times New Roman" panose="02020603050405020304" pitchFamily="18" charset="0"/>
              </a:rPr>
              <a:t>Ne bojati se pogrešaka </a:t>
            </a:r>
          </a:p>
          <a:p>
            <a:pPr algn="ctr"/>
            <a:r>
              <a:rPr lang="hr-HR" dirty="0">
                <a:solidFill>
                  <a:schemeClr val="bg1"/>
                </a:solidFill>
                <a:latin typeface="Times New Roman" panose="02020603050405020304" pitchFamily="18" charset="0"/>
                <a:cs typeface="Times New Roman" panose="02020603050405020304" pitchFamily="18" charset="0"/>
              </a:rPr>
              <a:t>Više vježbe i komunikacije na stranom jeziku</a:t>
            </a:r>
          </a:p>
          <a:p>
            <a:pPr algn="ctr"/>
            <a:r>
              <a:rPr lang="hr-HR" dirty="0">
                <a:solidFill>
                  <a:schemeClr val="bg1"/>
                </a:solidFill>
                <a:latin typeface="Times New Roman" panose="02020603050405020304" pitchFamily="18" charset="0"/>
                <a:cs typeface="Times New Roman" panose="02020603050405020304" pitchFamily="18" charset="0"/>
              </a:rPr>
              <a:t>Motivacija</a:t>
            </a:r>
          </a:p>
          <a:p>
            <a:pPr algn="ctr"/>
            <a:r>
              <a:rPr lang="hr-HR" dirty="0">
                <a:solidFill>
                  <a:schemeClr val="bg1"/>
                </a:solidFill>
                <a:latin typeface="Times New Roman" panose="02020603050405020304" pitchFamily="18" charset="0"/>
                <a:cs typeface="Times New Roman" panose="02020603050405020304" pitchFamily="18" charset="0"/>
              </a:rPr>
              <a:t>Čitanje, pisanje i govorenje na stranom jeziku</a:t>
            </a:r>
          </a:p>
          <a:p>
            <a:pPr algn="ctr"/>
            <a:r>
              <a:rPr lang="hr-HR" dirty="0">
                <a:solidFill>
                  <a:schemeClr val="bg1"/>
                </a:solidFill>
                <a:latin typeface="Times New Roman" panose="02020603050405020304" pitchFamily="18" charset="0"/>
                <a:cs typeface="Times New Roman" panose="02020603050405020304" pitchFamily="18" charset="0"/>
              </a:rPr>
              <a:t>Slušanje glazbe i gledanje filmova na stranom jeziku</a:t>
            </a:r>
          </a:p>
          <a:p>
            <a:pPr algn="ctr"/>
            <a:r>
              <a:rPr lang="hr-HR" dirty="0">
                <a:solidFill>
                  <a:schemeClr val="bg1"/>
                </a:solidFill>
                <a:latin typeface="Times New Roman" panose="02020603050405020304" pitchFamily="18" charset="0"/>
                <a:cs typeface="Times New Roman" panose="02020603050405020304" pitchFamily="18" charset="0"/>
              </a:rPr>
              <a:t>Ne odustajati</a:t>
            </a:r>
          </a:p>
          <a:p>
            <a:endParaRPr lang="hr-HR" dirty="0"/>
          </a:p>
        </p:txBody>
      </p:sp>
      <p:sp>
        <p:nvSpPr>
          <p:cNvPr id="5" name="Rezervirano mjesto podnožja 3">
            <a:extLst>
              <a:ext uri="{FF2B5EF4-FFF2-40B4-BE49-F238E27FC236}">
                <a16:creationId xmlns:a16="http://schemas.microsoft.com/office/drawing/2014/main" id="{9A33F4B7-B3C3-4280-898C-0071077471ED}"/>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3319854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9D9408-E466-4F15-9AAE-43E54696E4FC}"/>
              </a:ext>
            </a:extLst>
          </p:cNvPr>
          <p:cNvSpPr>
            <a:spLocks noGrp="1"/>
          </p:cNvSpPr>
          <p:nvPr>
            <p:ph type="title"/>
          </p:nvPr>
        </p:nvSpPr>
        <p:spPr/>
        <p:txBody>
          <a:bodyPr/>
          <a:lstStyle/>
          <a:p>
            <a:pPr algn="ctr"/>
            <a:r>
              <a:rPr lang="hr-HR" dirty="0"/>
              <a:t>ZAKLJUČCI</a:t>
            </a:r>
          </a:p>
        </p:txBody>
      </p:sp>
      <p:sp>
        <p:nvSpPr>
          <p:cNvPr id="3" name="Rezervirano mjesto sadržaja 2">
            <a:extLst>
              <a:ext uri="{FF2B5EF4-FFF2-40B4-BE49-F238E27FC236}">
                <a16:creationId xmlns:a16="http://schemas.microsoft.com/office/drawing/2014/main" id="{22B92FDC-E52C-44AD-AD5B-881A457053E8}"/>
              </a:ext>
            </a:extLst>
          </p:cNvPr>
          <p:cNvSpPr>
            <a:spLocks noGrp="1"/>
          </p:cNvSpPr>
          <p:nvPr>
            <p:ph idx="1"/>
          </p:nvPr>
        </p:nvSpPr>
        <p:spPr>
          <a:xfrm>
            <a:off x="293777" y="1858271"/>
            <a:ext cx="11502887" cy="4612205"/>
          </a:xfrm>
        </p:spPr>
        <p:txBody>
          <a:bodyPr>
            <a:noAutofit/>
          </a:bodyPr>
          <a:lstStyle/>
          <a:p>
            <a:pPr indent="0">
              <a:lnSpc>
                <a:spcPct val="150000"/>
              </a:lnSpc>
              <a:spcAft>
                <a:spcPts val="800"/>
              </a:spcAft>
              <a:buNone/>
            </a:pPr>
            <a:r>
              <a:rPr lang="hr-HR"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Iz analize provedenog upitnika razvidno je da 31,4% učenika ima strah od stranog jezika, a taj strah je u korelaciji s izbjegavanjem situacija i aktivnosti u kojima se učenici osjećaju neuspješnima (37,1%) i strahom od pogrešaka (44,3%).  Nije se potvrdila korelacija između straha od javnog govorenja na materinskom jeziku i straha od govorenja na stranom jeziku.</a:t>
            </a:r>
          </a:p>
          <a:p>
            <a:pPr indent="0">
              <a:lnSpc>
                <a:spcPct val="150000"/>
              </a:lnSpc>
              <a:spcAft>
                <a:spcPts val="800"/>
              </a:spcAft>
              <a:buNone/>
            </a:pPr>
            <a:r>
              <a:rPr lang="hr-HR"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Više od trećine učenika (34,3% i 37,2%) smatra da ostali učenici na nastavi bolje govore prvi, odnosno drugi strani jezik, od njih. Neugodno im je zbog njihovog izgovora na stranom jeziku, brinu ih jezične pogreške koje rade na nastavi te više od polovine ispitanika s ostalim učenicima na nastavi ne komunicira na stranom jeziku. </a:t>
            </a:r>
          </a:p>
          <a:p>
            <a:pPr indent="0">
              <a:lnSpc>
                <a:spcPct val="150000"/>
              </a:lnSpc>
              <a:spcAft>
                <a:spcPts val="800"/>
              </a:spcAft>
              <a:buNone/>
            </a:pPr>
            <a:r>
              <a:rPr lang="hr-HR"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Učenici osjećaju manji strah od prvog stranog jezika (engleskog), kojega uče prosječno 12 godina, nego od drugog stranog jezika (i njemačkog i talijanskog), koje prosječno uče četiri godine. Pa ipak, skoro polovina učenika izbjegava dobrovoljno govoriti na nastavi prvoga stranoga jezika, osim ako ih nastavnik direktno ne prozove, a taj je postotak još i veći na nastavi drugog stranog jezika.  Strah od stranoga jezika utječe i na  postignuća na ispitima iz stranih jezika (posebno drugog stranog jezika).</a:t>
            </a:r>
          </a:p>
          <a:p>
            <a:pPr marL="0" indent="0">
              <a:buNone/>
            </a:pPr>
            <a:endParaRPr lang="hr-HR" sz="1700" dirty="0"/>
          </a:p>
        </p:txBody>
      </p:sp>
      <p:sp>
        <p:nvSpPr>
          <p:cNvPr id="5" name="Rezervirano mjesto podnožja 3">
            <a:extLst>
              <a:ext uri="{FF2B5EF4-FFF2-40B4-BE49-F238E27FC236}">
                <a16:creationId xmlns:a16="http://schemas.microsoft.com/office/drawing/2014/main" id="{4D4EC3FB-EE65-4FE1-BE13-BF18A0D65351}"/>
              </a:ext>
            </a:extLst>
          </p:cNvPr>
          <p:cNvSpPr>
            <a:spLocks noGrp="1"/>
          </p:cNvSpPr>
          <p:nvPr>
            <p:ph type="ftr" sz="quarter" idx="11"/>
          </p:nvPr>
        </p:nvSpPr>
        <p:spPr>
          <a:xfrm>
            <a:off x="5358338" y="6494581"/>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191738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ADA5A3-3410-47AD-BAE5-DD666B8873DC}"/>
              </a:ext>
            </a:extLst>
          </p:cNvPr>
          <p:cNvSpPr>
            <a:spLocks noGrp="1"/>
          </p:cNvSpPr>
          <p:nvPr>
            <p:ph type="title"/>
          </p:nvPr>
        </p:nvSpPr>
        <p:spPr/>
        <p:txBody>
          <a:bodyPr/>
          <a:lstStyle/>
          <a:p>
            <a:pPr algn="ctr"/>
            <a:r>
              <a:rPr lang="hr-HR" dirty="0"/>
              <a:t>ZAKLJUČCI</a:t>
            </a:r>
          </a:p>
        </p:txBody>
      </p:sp>
      <p:sp>
        <p:nvSpPr>
          <p:cNvPr id="3" name="Rezervirano mjesto sadržaja 2">
            <a:extLst>
              <a:ext uri="{FF2B5EF4-FFF2-40B4-BE49-F238E27FC236}">
                <a16:creationId xmlns:a16="http://schemas.microsoft.com/office/drawing/2014/main" id="{E402D179-81F4-4098-925D-20B65B39A969}"/>
              </a:ext>
            </a:extLst>
          </p:cNvPr>
          <p:cNvSpPr>
            <a:spLocks noGrp="1"/>
          </p:cNvSpPr>
          <p:nvPr>
            <p:ph idx="1"/>
          </p:nvPr>
        </p:nvSpPr>
        <p:spPr>
          <a:xfrm>
            <a:off x="680321" y="2245591"/>
            <a:ext cx="10835818" cy="3599316"/>
          </a:xfrm>
        </p:spPr>
        <p:txBody>
          <a:bodyPr>
            <a:normAutofit lnSpcReduction="10000"/>
          </a:bodyPr>
          <a:lstStyle/>
          <a:p>
            <a:pPr lvl="0" indent="0">
              <a:lnSpc>
                <a:spcPct val="150000"/>
              </a:lnSpc>
              <a:spcAft>
                <a:spcPts val="800"/>
              </a:spcAft>
              <a:buNone/>
            </a:pPr>
            <a:r>
              <a:rPr lang="hr-HR"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Najčešći čimbenici koje učenici navode da utječu na razvoj straha od stranog jezika su: nedovoljno poznavanje jezika, manjak samopouzdanja, svijest o pogreškama, strah od neuspjeha i izrugivanja, predrasude da je teško naučiti strani jezik, nepoticajna okolina i sl.</a:t>
            </a:r>
          </a:p>
          <a:p>
            <a:pPr lvl="0" indent="0">
              <a:lnSpc>
                <a:spcPct val="150000"/>
              </a:lnSpc>
              <a:spcAft>
                <a:spcPts val="800"/>
              </a:spcAft>
              <a:buNone/>
            </a:pPr>
            <a:r>
              <a:rPr lang="hr-HR"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73% učenika trudi se prevladati teškoće i imati pozitivan stav prema stranom jeziku.</a:t>
            </a:r>
          </a:p>
          <a:p>
            <a:pPr lvl="0" indent="0">
              <a:lnSpc>
                <a:spcPct val="150000"/>
              </a:lnSpc>
              <a:spcAft>
                <a:spcPts val="800"/>
              </a:spcAft>
              <a:buNone/>
            </a:pPr>
            <a:r>
              <a:rPr lang="hr-HR"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Učenici su prepoznali da podrška nastavnika i okoline te motivacija, rad na sebi, pozitivan stav i korištenje više različitih strategija učenja imaju jako važnu ulogu u procesu učenja stranoga jezika i prevladavanju straha od govorenja na stranom jeziku. </a:t>
            </a:r>
          </a:p>
          <a:p>
            <a:endParaRPr lang="hr-HR" dirty="0"/>
          </a:p>
        </p:txBody>
      </p:sp>
      <p:sp>
        <p:nvSpPr>
          <p:cNvPr id="4" name="Rezervirano mjesto podnožja 3">
            <a:extLst>
              <a:ext uri="{FF2B5EF4-FFF2-40B4-BE49-F238E27FC236}">
                <a16:creationId xmlns:a16="http://schemas.microsoft.com/office/drawing/2014/main" id="{48C67B1B-72E8-425B-AB85-FB4C3FD1206B}"/>
              </a:ext>
            </a:extLst>
          </p:cNvPr>
          <p:cNvSpPr>
            <a:spLocks noGrp="1"/>
          </p:cNvSpPr>
          <p:nvPr>
            <p:ph type="ftr" sz="quarter" idx="11"/>
          </p:nvPr>
        </p:nvSpPr>
        <p:spPr>
          <a:xfrm>
            <a:off x="4192148" y="6256333"/>
            <a:ext cx="6870660" cy="365125"/>
          </a:xfrm>
        </p:spPr>
        <p:txBody>
          <a:bodyPr/>
          <a:lstStyle/>
          <a:p>
            <a:r>
              <a:rPr lang="hr-HR" dirty="0" err="1"/>
              <a:t>Vujičić</a:t>
            </a:r>
            <a:r>
              <a:rPr lang="hr-HR" dirty="0"/>
              <a:t> </a:t>
            </a:r>
            <a:r>
              <a:rPr lang="hr-HR" dirty="0" err="1"/>
              <a:t>Capar</a:t>
            </a:r>
            <a:r>
              <a:rPr lang="hr-HR" dirty="0"/>
              <a:t>, </a:t>
            </a:r>
            <a:r>
              <a:rPr lang="hr-HR" dirty="0" err="1"/>
              <a:t>Hazdovac</a:t>
            </a:r>
            <a:r>
              <a:rPr lang="hr-HR" dirty="0"/>
              <a:t>- Strah od stranoga jezika</a:t>
            </a:r>
          </a:p>
        </p:txBody>
      </p:sp>
    </p:spTree>
    <p:extLst>
      <p:ext uri="{BB962C8B-B14F-4D97-AF65-F5344CB8AC3E}">
        <p14:creationId xmlns:p14="http://schemas.microsoft.com/office/powerpoint/2010/main" val="353346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A68F7E-65D3-4343-B130-4F132F102800}"/>
              </a:ext>
            </a:extLst>
          </p:cNvPr>
          <p:cNvSpPr>
            <a:spLocks noGrp="1"/>
          </p:cNvSpPr>
          <p:nvPr>
            <p:ph type="title"/>
          </p:nvPr>
        </p:nvSpPr>
        <p:spPr/>
        <p:txBody>
          <a:bodyPr/>
          <a:lstStyle/>
          <a:p>
            <a:pPr algn="ctr"/>
            <a:r>
              <a:rPr lang="hr-HR" dirty="0"/>
              <a:t>ČIMBENICI KOJI UTJEČU NA UČENJE</a:t>
            </a:r>
          </a:p>
        </p:txBody>
      </p:sp>
      <p:sp>
        <p:nvSpPr>
          <p:cNvPr id="3" name="Rezervirano mjesto sadržaja 2">
            <a:extLst>
              <a:ext uri="{FF2B5EF4-FFF2-40B4-BE49-F238E27FC236}">
                <a16:creationId xmlns:a16="http://schemas.microsoft.com/office/drawing/2014/main" id="{99700C98-27F4-41AA-888F-377504BBF077}"/>
              </a:ext>
            </a:extLst>
          </p:cNvPr>
          <p:cNvSpPr>
            <a:spLocks noGrp="1"/>
          </p:cNvSpPr>
          <p:nvPr>
            <p:ph idx="1"/>
          </p:nvPr>
        </p:nvSpPr>
        <p:spPr/>
        <p:txBody>
          <a:bodyPr>
            <a:normAutofit fontScale="85000" lnSpcReduction="20000"/>
          </a:bodyPr>
          <a:lstStyle/>
          <a:p>
            <a:pPr>
              <a:lnSpc>
                <a:spcPct val="150000"/>
              </a:lnSpc>
              <a:spcAft>
                <a:spcPts val="0"/>
              </a:spcAft>
            </a:pPr>
            <a:r>
              <a:rPr lang="hr-HR" dirty="0">
                <a:solidFill>
                  <a:srgbClr val="000000"/>
                </a:solidFill>
                <a:latin typeface="Times New Roman" panose="02020603050405020304" pitchFamily="18" charset="0"/>
                <a:ea typeface="Times New Roman" panose="02020603050405020304" pitchFamily="18" charset="0"/>
              </a:rPr>
              <a:t>Čimbenike koji utječu na učenje možemo podijeliti na kognitivne i afektivne. Oni su dihotomni i djeluju istovremeno </a:t>
            </a:r>
            <a:r>
              <a:rPr lang="hr-HR" dirty="0">
                <a:solidFill>
                  <a:srgbClr val="333333"/>
                </a:solidFill>
                <a:latin typeface="Times New Roman" panose="02020603050405020304" pitchFamily="18" charset="0"/>
                <a:ea typeface="Times New Roman" panose="02020603050405020304" pitchFamily="18" charset="0"/>
              </a:rPr>
              <a:t> </a:t>
            </a:r>
            <a:r>
              <a:rPr lang="hr-HR" dirty="0">
                <a:solidFill>
                  <a:schemeClr val="bg1"/>
                </a:solidFill>
                <a:latin typeface="Times New Roman" panose="02020603050405020304" pitchFamily="18" charset="0"/>
                <a:ea typeface="Times New Roman" panose="02020603050405020304" pitchFamily="18" charset="0"/>
              </a:rPr>
              <a:t>Kognitivne čimbenike vezujemo za  </a:t>
            </a:r>
            <a:r>
              <a:rPr lang="hr-HR" dirty="0">
                <a:solidFill>
                  <a:schemeClr val="bg1"/>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percepcij</a:t>
            </a:r>
            <a:r>
              <a:rPr lang="hr-HR" dirty="0">
                <a:solidFill>
                  <a:schemeClr val="bg1"/>
                </a:solidFill>
                <a:latin typeface="Times New Roman" panose="02020603050405020304" pitchFamily="18" charset="0"/>
                <a:ea typeface="Times New Roman" panose="02020603050405020304" pitchFamily="18" charset="0"/>
              </a:rPr>
              <a:t>u, </a:t>
            </a:r>
            <a:r>
              <a:rPr lang="hr-HR" dirty="0">
                <a:solidFill>
                  <a:schemeClr val="bg1"/>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pažnj</a:t>
            </a:r>
            <a:r>
              <a:rPr lang="hr-HR" dirty="0">
                <a:solidFill>
                  <a:schemeClr val="bg1"/>
                </a:solidFill>
                <a:latin typeface="Times New Roman" panose="02020603050405020304" pitchFamily="18" charset="0"/>
                <a:ea typeface="Times New Roman" panose="02020603050405020304" pitchFamily="18" charset="0"/>
              </a:rPr>
              <a:t>u, pamćenje i shvaćanje svijeta koji nas okružuje. </a:t>
            </a:r>
            <a:r>
              <a:rPr lang="hr-HR" dirty="0">
                <a:solidFill>
                  <a:srgbClr val="000000"/>
                </a:solidFill>
                <a:latin typeface="Times New Roman" panose="02020603050405020304" pitchFamily="18" charset="0"/>
                <a:ea typeface="Times New Roman" panose="02020603050405020304" pitchFamily="18" charset="0"/>
              </a:rPr>
              <a:t>Afektivni čimbenici povezani su s našim emocijama i reakcijama na podražaje iz okruženja.</a:t>
            </a:r>
            <a:endPar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Mihaljević </a:t>
            </a:r>
            <a:r>
              <a:rPr lang="hr-H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Djigunović</a:t>
            </a:r>
            <a:r>
              <a:rPr lang="hr-H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(1998.) razlikuje pet afektivnih domena koje utječu na učenje stranih jezika i izbor strategija za učenje: stavovi, motivacija, pojam o sebi, strah i atribucija (načini na koji pojedinac sebi i drugima objašnjava uzrok svog uspjeha ili neuspjeha). </a:t>
            </a:r>
            <a:endParaRPr lang="hr-HR" sz="20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5" name="Rezervirano mjesto podnožja 3">
            <a:extLst>
              <a:ext uri="{FF2B5EF4-FFF2-40B4-BE49-F238E27FC236}">
                <a16:creationId xmlns:a16="http://schemas.microsoft.com/office/drawing/2014/main" id="{B7BA1D16-BFA9-4AF2-AC5F-2555730D91E3}"/>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2695475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96710A-2623-401C-940F-A6FE87AB514A}"/>
              </a:ext>
            </a:extLst>
          </p:cNvPr>
          <p:cNvSpPr>
            <a:spLocks noGrp="1"/>
          </p:cNvSpPr>
          <p:nvPr>
            <p:ph type="title"/>
          </p:nvPr>
        </p:nvSpPr>
        <p:spPr/>
        <p:txBody>
          <a:bodyPr/>
          <a:lstStyle/>
          <a:p>
            <a:pPr algn="ctr"/>
            <a:r>
              <a:rPr lang="hr-HR" dirty="0"/>
              <a:t>LITERATURA</a:t>
            </a:r>
          </a:p>
        </p:txBody>
      </p:sp>
      <p:sp>
        <p:nvSpPr>
          <p:cNvPr id="3" name="Rezervirano mjesto sadržaja 2">
            <a:extLst>
              <a:ext uri="{FF2B5EF4-FFF2-40B4-BE49-F238E27FC236}">
                <a16:creationId xmlns:a16="http://schemas.microsoft.com/office/drawing/2014/main" id="{605B4DE7-E022-44C9-B716-65B35D6B308E}"/>
              </a:ext>
            </a:extLst>
          </p:cNvPr>
          <p:cNvSpPr>
            <a:spLocks noGrp="1"/>
          </p:cNvSpPr>
          <p:nvPr>
            <p:ph idx="1"/>
          </p:nvPr>
        </p:nvSpPr>
        <p:spPr>
          <a:xfrm>
            <a:off x="680321" y="2336873"/>
            <a:ext cx="11140618" cy="3599316"/>
          </a:xfrm>
        </p:spPr>
        <p:txBody>
          <a:bodyPr>
            <a:normAutofit fontScale="92500" lnSpcReduction="20000"/>
          </a:bodyPr>
          <a:lstStyle/>
          <a:p>
            <a:pPr>
              <a:lnSpc>
                <a:spcPct val="150000"/>
              </a:lnSpc>
              <a:spcAft>
                <a:spcPts val="800"/>
              </a:spcAft>
            </a:pPr>
            <a:r>
              <a:rPr lang="hr-HR" sz="1400" dirty="0">
                <a:solidFill>
                  <a:schemeClr val="bg1"/>
                </a:solidFill>
                <a:latin typeface="Times New Roman" panose="02020603050405020304" pitchFamily="18" charset="0"/>
                <a:ea typeface="Calibri" panose="020F0502020204030204" pitchFamily="34" charset="0"/>
              </a:rPr>
              <a:t>Ćoso, Z. (2016). </a:t>
            </a:r>
            <a:r>
              <a:rPr lang="hr-HR" sz="1400" i="1" dirty="0">
                <a:solidFill>
                  <a:schemeClr val="bg1"/>
                </a:solidFill>
                <a:latin typeface="Times New Roman" panose="02020603050405020304" pitchFamily="18" charset="0"/>
                <a:ea typeface="Calibri" panose="020F0502020204030204" pitchFamily="34" charset="0"/>
              </a:rPr>
              <a:t>Problematika ovladavanja jezikom</a:t>
            </a:r>
            <a:r>
              <a:rPr lang="hr-HR" sz="1400" dirty="0">
                <a:solidFill>
                  <a:schemeClr val="bg1"/>
                </a:solidFill>
                <a:latin typeface="Times New Roman" panose="02020603050405020304" pitchFamily="18" charset="0"/>
                <a:ea typeface="Calibri" panose="020F0502020204030204" pitchFamily="34" charset="0"/>
              </a:rPr>
              <a:t>. Zadar, </a:t>
            </a:r>
            <a:r>
              <a:rPr lang="hr-HR" sz="1400" dirty="0" err="1">
                <a:solidFill>
                  <a:schemeClr val="bg1"/>
                </a:solidFill>
                <a:latin typeface="Times New Roman" panose="02020603050405020304" pitchFamily="18" charset="0"/>
                <a:ea typeface="Calibri" panose="020F0502020204030204" pitchFamily="34" charset="0"/>
              </a:rPr>
              <a:t>Croatica</a:t>
            </a:r>
            <a:r>
              <a:rPr lang="hr-HR" sz="1400" dirty="0">
                <a:solidFill>
                  <a:schemeClr val="bg1"/>
                </a:solidFill>
                <a:latin typeface="Times New Roman" panose="02020603050405020304" pitchFamily="18" charset="0"/>
                <a:ea typeface="Calibri" panose="020F0502020204030204" pitchFamily="34" charset="0"/>
              </a:rPr>
              <a:t> </a:t>
            </a:r>
            <a:r>
              <a:rPr lang="hr-HR" sz="1400" dirty="0" err="1">
                <a:solidFill>
                  <a:schemeClr val="bg1"/>
                </a:solidFill>
                <a:latin typeface="Times New Roman" panose="02020603050405020304" pitchFamily="18" charset="0"/>
                <a:ea typeface="Calibri" panose="020F0502020204030204" pitchFamily="34" charset="0"/>
              </a:rPr>
              <a:t>et</a:t>
            </a:r>
            <a:r>
              <a:rPr lang="hr-HR" sz="1400" dirty="0">
                <a:solidFill>
                  <a:schemeClr val="bg1"/>
                </a:solidFill>
                <a:latin typeface="Times New Roman" panose="02020603050405020304" pitchFamily="18" charset="0"/>
                <a:ea typeface="Calibri" panose="020F0502020204030204" pitchFamily="34" charset="0"/>
              </a:rPr>
              <a:t> Slavica </a:t>
            </a:r>
            <a:r>
              <a:rPr lang="hr-HR" sz="1400" dirty="0" err="1">
                <a:solidFill>
                  <a:schemeClr val="bg1"/>
                </a:solidFill>
                <a:latin typeface="Times New Roman" panose="02020603050405020304" pitchFamily="18" charset="0"/>
                <a:ea typeface="Calibri" panose="020F0502020204030204" pitchFamily="34" charset="0"/>
              </a:rPr>
              <a:t>Iadertina</a:t>
            </a:r>
            <a:r>
              <a:rPr lang="hr-HR" sz="1400" dirty="0">
                <a:solidFill>
                  <a:schemeClr val="bg1"/>
                </a:solidFill>
                <a:latin typeface="Times New Roman" panose="02020603050405020304" pitchFamily="18" charset="0"/>
                <a:ea typeface="Calibri" panose="020F0502020204030204" pitchFamily="34" charset="0"/>
              </a:rPr>
              <a:t> </a:t>
            </a:r>
            <a:r>
              <a:rPr lang="hr-HR" sz="1400" u="sng" dirty="0">
                <a:solidFill>
                  <a:schemeClr val="bg1"/>
                </a:solidFill>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https://hrcak.srce.hr/178252</a:t>
            </a:r>
            <a:r>
              <a:rPr lang="hr-HR" sz="1400" dirty="0">
                <a:solidFill>
                  <a:schemeClr val="bg1"/>
                </a:solidFill>
                <a:latin typeface="Times New Roman" panose="02020603050405020304" pitchFamily="18" charset="0"/>
                <a:ea typeface="Calibri" panose="020F0502020204030204" pitchFamily="34" charset="0"/>
              </a:rPr>
              <a:t> (10.3.2020.)</a:t>
            </a:r>
            <a:endPar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Horwitz</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E.; </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Horwitz</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 </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Cope</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 (1986). </a:t>
            </a:r>
            <a:r>
              <a:rPr lang="hr-HR" sz="14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Foreign</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4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Language</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4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Classroom</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4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Anxiety</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4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http://hyxy.nankai.edu.cn/jingpinke/buchongyuedu/foreign%20language%20classroom%20anxiety.pdf</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(1.3.2020.)</a:t>
            </a:r>
          </a:p>
          <a:p>
            <a:pPr>
              <a:lnSpc>
                <a:spcPct val="150000"/>
              </a:lnSpc>
              <a:spcAft>
                <a:spcPts val="800"/>
              </a:spcAft>
            </a:pP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Jelaska; Z. i drugi (2005). </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Hrvatski kao drugi i strani jezik</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Zagreb, Hrvatska sveučilišna naklada</a:t>
            </a:r>
            <a:endParaRPr lang="hr-HR"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Medved </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Krajnović</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 (2010). </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Od jednojezičnosti do višejezičnosti: Uvod u istraživanja procesa ovladavanja inim jezikom</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Zagreb, </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Leykam</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International</a:t>
            </a:r>
          </a:p>
          <a:p>
            <a:pPr>
              <a:lnSpc>
                <a:spcPct val="150000"/>
              </a:lnSpc>
              <a:spcAft>
                <a:spcPts val="800"/>
              </a:spcAft>
            </a:pP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Mihaljević-</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Djigunović</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 (1998). </a:t>
            </a:r>
            <a:r>
              <a:rPr lang="hr-H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Uloga afektivnih faktora u učenju stranoga jezika</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Zagreb, Filozofski fakultet Sveučilišta u Zagrebu</a:t>
            </a:r>
          </a:p>
          <a:p>
            <a:pPr>
              <a:lnSpc>
                <a:spcPct val="100000"/>
              </a:lnSpc>
              <a:spcAft>
                <a:spcPts val="800"/>
              </a:spcAft>
            </a:pP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Mihaljević-</a:t>
            </a:r>
            <a:r>
              <a:rPr lang="hr-H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Djigunović</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J. (2001).</a:t>
            </a:r>
            <a:r>
              <a:rPr lang="hr-HR"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Strategije učenja stranoga jezika: povezanost s afektivnim karakteristikama učenika. </a:t>
            </a:r>
            <a:r>
              <a:rPr lang="hr-HR" sz="1400" u="sng" dirty="0">
                <a:solidFill>
                  <a:schemeClr val="bg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https://hrcak.srce.hr/index.php?show=clanak&amp;id_clanak_jezik=173931</a:t>
            </a: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(11.3.2020.)</a:t>
            </a:r>
          </a:p>
          <a:p>
            <a:pPr marL="0" indent="0">
              <a:lnSpc>
                <a:spcPct val="100000"/>
              </a:lnSpc>
              <a:spcAft>
                <a:spcPts val="800"/>
              </a:spcAft>
              <a:buNone/>
            </a:pPr>
            <a:r>
              <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CC BY-NC-ND</a:t>
            </a:r>
          </a:p>
          <a:p>
            <a:pPr marL="0" indent="0">
              <a:lnSpc>
                <a:spcPct val="100000"/>
              </a:lnSpc>
              <a:spcAft>
                <a:spcPts val="800"/>
              </a:spcAft>
              <a:buNone/>
            </a:pPr>
            <a:endParaRPr lang="hr-H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endParaRPr lang="hr-HR"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hr-HR" sz="20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5" name="Rezervirano mjesto podnožja 3">
            <a:extLst>
              <a:ext uri="{FF2B5EF4-FFF2-40B4-BE49-F238E27FC236}">
                <a16:creationId xmlns:a16="http://schemas.microsoft.com/office/drawing/2014/main" id="{1FDF07FC-6D04-4468-9939-24B0C0ABCF7C}"/>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6639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12FF60-7B30-4DAD-8B92-9C60A613DF82}"/>
              </a:ext>
            </a:extLst>
          </p:cNvPr>
          <p:cNvSpPr>
            <a:spLocks noGrp="1"/>
          </p:cNvSpPr>
          <p:nvPr>
            <p:ph type="title"/>
          </p:nvPr>
        </p:nvSpPr>
        <p:spPr/>
        <p:txBody>
          <a:bodyPr/>
          <a:lstStyle/>
          <a:p>
            <a:pPr algn="ctr"/>
            <a:r>
              <a:rPr lang="hr-HR" dirty="0"/>
              <a:t>STRAH OD STRANOGA JEZIKA</a:t>
            </a:r>
          </a:p>
        </p:txBody>
      </p:sp>
      <p:sp>
        <p:nvSpPr>
          <p:cNvPr id="3" name="Rezervirano mjesto sadržaja 2">
            <a:extLst>
              <a:ext uri="{FF2B5EF4-FFF2-40B4-BE49-F238E27FC236}">
                <a16:creationId xmlns:a16="http://schemas.microsoft.com/office/drawing/2014/main" id="{3806AF0F-4D28-4171-9428-6FC70FBE1A47}"/>
              </a:ext>
            </a:extLst>
          </p:cNvPr>
          <p:cNvSpPr>
            <a:spLocks noGrp="1"/>
          </p:cNvSpPr>
          <p:nvPr>
            <p:ph idx="1"/>
          </p:nvPr>
        </p:nvSpPr>
        <p:spPr/>
        <p:txBody>
          <a:bodyPr>
            <a:normAutofit fontScale="92500" lnSpcReduction="20000"/>
          </a:bodyPr>
          <a:lstStyle/>
          <a:p>
            <a:pPr indent="449580">
              <a:lnSpc>
                <a:spcPct val="150000"/>
              </a:lnSpc>
              <a:spcAft>
                <a:spcPts val="0"/>
              </a:spcAft>
            </a:pP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Gardner</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 </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McIntyre</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u svom istraživanju (1989.) o općem strahu te strahu od jezika zaključuju da je strah od jezika situacijski fenomen te da nije nužno da će osoba koja generalno osjeća strah, osjećati i strah od jezika. Time potvrđuju nezavisnost dviju dimenzija straha, općeg straha te straha od jezika (prema Mihaljević-</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Djigunović</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2001.).  </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MacIntyre</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 </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Gardner</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(1994.) su strah od stranog jezika definirali kao osjećaj napetosti i bojazni posebno povezan s drugim ili stranim jezičnim kontekstom, uključujući govor, slušanje i učenje ili zabrinutost i negativne emocionalne reakcije pri učenju ili korištenju drugog ili stranog jezika. </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5" name="Rezervirano mjesto podnožja 3">
            <a:extLst>
              <a:ext uri="{FF2B5EF4-FFF2-40B4-BE49-F238E27FC236}">
                <a16:creationId xmlns:a16="http://schemas.microsoft.com/office/drawing/2014/main" id="{30A1846F-E389-482C-B4CD-CAE04AB25858}"/>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134060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382DDA-B8C7-4030-A5A8-01129CFFF54C}"/>
              </a:ext>
            </a:extLst>
          </p:cNvPr>
          <p:cNvSpPr>
            <a:spLocks noGrp="1"/>
          </p:cNvSpPr>
          <p:nvPr>
            <p:ph type="title"/>
          </p:nvPr>
        </p:nvSpPr>
        <p:spPr/>
        <p:txBody>
          <a:bodyPr/>
          <a:lstStyle/>
          <a:p>
            <a:pPr algn="ctr"/>
            <a:r>
              <a:rPr lang="hr-HR" dirty="0">
                <a:solidFill>
                  <a:prstClr val="white"/>
                </a:solidFill>
              </a:rPr>
              <a:t>STRAH OD STRANOGA JEZIKA</a:t>
            </a:r>
            <a:endParaRPr lang="hr-HR" dirty="0"/>
          </a:p>
        </p:txBody>
      </p:sp>
      <p:sp>
        <p:nvSpPr>
          <p:cNvPr id="3" name="Rezervirano mjesto sadržaja 2">
            <a:extLst>
              <a:ext uri="{FF2B5EF4-FFF2-40B4-BE49-F238E27FC236}">
                <a16:creationId xmlns:a16="http://schemas.microsoft.com/office/drawing/2014/main" id="{583AAB1C-D240-4CA1-B48B-6177C4CEF720}"/>
              </a:ext>
            </a:extLst>
          </p:cNvPr>
          <p:cNvSpPr>
            <a:spLocks noGrp="1"/>
          </p:cNvSpPr>
          <p:nvPr>
            <p:ph idx="1"/>
          </p:nvPr>
        </p:nvSpPr>
        <p:spPr/>
        <p:txBody>
          <a:bodyPr>
            <a:normAutofit fontScale="92500"/>
          </a:bodyPr>
          <a:lstStyle/>
          <a:p>
            <a:pPr>
              <a:lnSpc>
                <a:spcPct val="150000"/>
              </a:lnSpc>
              <a:spcAft>
                <a:spcPts val="0"/>
              </a:spcAft>
            </a:pP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Gardner</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 </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MacIntyre</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(1989.) smatraju da je strah od stranih jezika naučena emocionalna reakcija i da je posljedica ponovljenih negativnih iskustava koja su se javljala tijekom učenja stranih jezika (prema Mihaljević-</a:t>
            </a:r>
            <a:r>
              <a:rPr lang="hr-H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Djigunović</a:t>
            </a:r>
            <a:r>
              <a:rPr lang="hr-H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1998.). Ponavljanje tih iskustava u osobi koja uči strani jezik izaziva strah koji ubuduće povezuje sa stranim jezikom. Ako intenzitet straha s vremenom postane vrlo snažan, može nepovoljno utjecati na uspješno ovladavanje stranim jezikom. </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5" name="Rezervirano mjesto podnožja 3">
            <a:extLst>
              <a:ext uri="{FF2B5EF4-FFF2-40B4-BE49-F238E27FC236}">
                <a16:creationId xmlns:a16="http://schemas.microsoft.com/office/drawing/2014/main" id="{4FF135C9-253F-41D3-A30A-BA38E84E9C08}"/>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418512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46C413-A411-4777-A60A-3E9410C8A7C2}"/>
              </a:ext>
            </a:extLst>
          </p:cNvPr>
          <p:cNvSpPr>
            <a:spLocks noGrp="1"/>
          </p:cNvSpPr>
          <p:nvPr>
            <p:ph type="title"/>
          </p:nvPr>
        </p:nvSpPr>
        <p:spPr/>
        <p:txBody>
          <a:bodyPr/>
          <a:lstStyle/>
          <a:p>
            <a:pPr algn="ctr"/>
            <a:r>
              <a:rPr lang="hr-HR" dirty="0"/>
              <a:t>FLA- HORWITZ, HORWITZ I COPE</a:t>
            </a:r>
          </a:p>
        </p:txBody>
      </p:sp>
      <p:sp>
        <p:nvSpPr>
          <p:cNvPr id="3" name="Rezervirano mjesto sadržaja 2">
            <a:extLst>
              <a:ext uri="{FF2B5EF4-FFF2-40B4-BE49-F238E27FC236}">
                <a16:creationId xmlns:a16="http://schemas.microsoft.com/office/drawing/2014/main" id="{FBFB58AF-7284-4E20-9EB4-FE3C8EE1D2EF}"/>
              </a:ext>
            </a:extLst>
          </p:cNvPr>
          <p:cNvSpPr>
            <a:spLocks noGrp="1"/>
          </p:cNvSpPr>
          <p:nvPr>
            <p:ph idx="1"/>
          </p:nvPr>
        </p:nvSpPr>
        <p:spPr>
          <a:xfrm>
            <a:off x="680321" y="2336873"/>
            <a:ext cx="10875575" cy="3599316"/>
          </a:xfrm>
        </p:spPr>
        <p:txBody>
          <a:bodyPr>
            <a:normAutofit fontScale="85000" lnSpcReduction="10000"/>
          </a:bodyPr>
          <a:lstStyle/>
          <a:p>
            <a:pPr>
              <a:lnSpc>
                <a:spcPct val="150000"/>
              </a:lnSpc>
            </a:pPr>
            <a:r>
              <a:rPr lang="hr-HR" dirty="0" err="1">
                <a:solidFill>
                  <a:schemeClr val="bg1"/>
                </a:solidFill>
                <a:latin typeface="Times New Roman" panose="02020603050405020304" pitchFamily="18" charset="0"/>
                <a:ea typeface="Times New Roman" panose="02020603050405020304" pitchFamily="18" charset="0"/>
              </a:rPr>
              <a:t>Horwitz</a:t>
            </a:r>
            <a:r>
              <a:rPr lang="hr-HR" dirty="0">
                <a:solidFill>
                  <a:schemeClr val="bg1"/>
                </a:solidFill>
                <a:latin typeface="Times New Roman" panose="02020603050405020304" pitchFamily="18" charset="0"/>
                <a:ea typeface="Times New Roman" panose="02020603050405020304" pitchFamily="18" charset="0"/>
              </a:rPr>
              <a:t>, </a:t>
            </a:r>
            <a:r>
              <a:rPr lang="hr-HR" dirty="0" err="1">
                <a:solidFill>
                  <a:schemeClr val="bg1"/>
                </a:solidFill>
                <a:latin typeface="Times New Roman" panose="02020603050405020304" pitchFamily="18" charset="0"/>
                <a:ea typeface="Times New Roman" panose="02020603050405020304" pitchFamily="18" charset="0"/>
              </a:rPr>
              <a:t>Horwitz</a:t>
            </a:r>
            <a:r>
              <a:rPr lang="hr-HR" dirty="0">
                <a:solidFill>
                  <a:schemeClr val="bg1"/>
                </a:solidFill>
                <a:latin typeface="Times New Roman" panose="02020603050405020304" pitchFamily="18" charset="0"/>
                <a:ea typeface="Times New Roman" panose="02020603050405020304" pitchFamily="18" charset="0"/>
              </a:rPr>
              <a:t> i </a:t>
            </a:r>
            <a:r>
              <a:rPr lang="hr-HR" dirty="0" err="1">
                <a:solidFill>
                  <a:schemeClr val="bg1"/>
                </a:solidFill>
                <a:latin typeface="Times New Roman" panose="02020603050405020304" pitchFamily="18" charset="0"/>
                <a:ea typeface="Times New Roman" panose="02020603050405020304" pitchFamily="18" charset="0"/>
              </a:rPr>
              <a:t>Cope</a:t>
            </a:r>
            <a:r>
              <a:rPr lang="hr-HR" dirty="0">
                <a:solidFill>
                  <a:schemeClr val="bg1"/>
                </a:solidFill>
                <a:latin typeface="Times New Roman" panose="02020603050405020304" pitchFamily="18" charset="0"/>
                <a:ea typeface="Times New Roman" panose="02020603050405020304" pitchFamily="18" charset="0"/>
              </a:rPr>
              <a:t> (1986.) utvrdili su da je strah od stranog jezika fenomen povezan, ali i različit od ostalih specifičnih strahova . Oni su prvi  </a:t>
            </a:r>
            <a:r>
              <a:rPr lang="hr-HR" dirty="0" err="1">
                <a:solidFill>
                  <a:schemeClr val="bg1"/>
                </a:solidFill>
                <a:latin typeface="Times New Roman" panose="02020603050405020304" pitchFamily="18" charset="0"/>
                <a:ea typeface="Times New Roman" panose="02020603050405020304" pitchFamily="18" charset="0"/>
              </a:rPr>
              <a:t>konceptualizirali</a:t>
            </a:r>
            <a:r>
              <a:rPr lang="hr-HR" dirty="0">
                <a:solidFill>
                  <a:schemeClr val="bg1"/>
                </a:solidFill>
                <a:latin typeface="Times New Roman" panose="02020603050405020304" pitchFamily="18" charset="0"/>
                <a:ea typeface="Times New Roman" panose="02020603050405020304" pitchFamily="18" charset="0"/>
              </a:rPr>
              <a:t> </a:t>
            </a:r>
            <a:r>
              <a:rPr lang="hr-HR" i="1" dirty="0">
                <a:solidFill>
                  <a:schemeClr val="bg1"/>
                </a:solidFill>
                <a:latin typeface="Times New Roman" panose="02020603050405020304" pitchFamily="18" charset="0"/>
                <a:ea typeface="Times New Roman" panose="02020603050405020304" pitchFamily="18" charset="0"/>
              </a:rPr>
              <a:t>FLA</a:t>
            </a:r>
            <a:r>
              <a:rPr lang="hr-HR" dirty="0">
                <a:solidFill>
                  <a:schemeClr val="bg1"/>
                </a:solidFill>
                <a:latin typeface="Times New Roman" panose="02020603050405020304" pitchFamily="18" charset="0"/>
                <a:ea typeface="Times New Roman" panose="02020603050405020304" pitchFamily="18" charset="0"/>
              </a:rPr>
              <a:t> (</a:t>
            </a:r>
            <a:r>
              <a:rPr lang="hr-HR" i="1" dirty="0" err="1">
                <a:solidFill>
                  <a:schemeClr val="bg1"/>
                </a:solidFill>
                <a:latin typeface="Times New Roman" panose="02020603050405020304" pitchFamily="18" charset="0"/>
                <a:ea typeface="Times New Roman" panose="02020603050405020304" pitchFamily="18" charset="0"/>
              </a:rPr>
              <a:t>foreign</a:t>
            </a:r>
            <a:r>
              <a:rPr lang="hr-HR" i="1" dirty="0">
                <a:solidFill>
                  <a:schemeClr val="bg1"/>
                </a:solidFill>
                <a:latin typeface="Times New Roman" panose="02020603050405020304" pitchFamily="18" charset="0"/>
                <a:ea typeface="Times New Roman" panose="02020603050405020304" pitchFamily="18" charset="0"/>
              </a:rPr>
              <a:t> </a:t>
            </a:r>
            <a:r>
              <a:rPr lang="hr-HR" i="1" dirty="0" err="1">
                <a:solidFill>
                  <a:schemeClr val="bg1"/>
                </a:solidFill>
                <a:latin typeface="Times New Roman" panose="02020603050405020304" pitchFamily="18" charset="0"/>
                <a:ea typeface="Times New Roman" panose="02020603050405020304" pitchFamily="18" charset="0"/>
              </a:rPr>
              <a:t>language</a:t>
            </a:r>
            <a:r>
              <a:rPr lang="hr-HR" i="1" dirty="0">
                <a:solidFill>
                  <a:schemeClr val="bg1"/>
                </a:solidFill>
                <a:latin typeface="Times New Roman" panose="02020603050405020304" pitchFamily="18" charset="0"/>
                <a:ea typeface="Times New Roman" panose="02020603050405020304" pitchFamily="18" charset="0"/>
              </a:rPr>
              <a:t> </a:t>
            </a:r>
            <a:r>
              <a:rPr lang="hr-HR" i="1" dirty="0" err="1">
                <a:solidFill>
                  <a:schemeClr val="bg1"/>
                </a:solidFill>
                <a:latin typeface="Times New Roman" panose="02020603050405020304" pitchFamily="18" charset="0"/>
                <a:ea typeface="Times New Roman" panose="02020603050405020304" pitchFamily="18" charset="0"/>
              </a:rPr>
              <a:t>anxiety</a:t>
            </a:r>
            <a:r>
              <a:rPr lang="hr-HR" dirty="0">
                <a:solidFill>
                  <a:schemeClr val="bg1"/>
                </a:solidFill>
                <a:latin typeface="Times New Roman" panose="02020603050405020304" pitchFamily="18" charset="0"/>
                <a:ea typeface="Times New Roman" panose="02020603050405020304" pitchFamily="18" charset="0"/>
              </a:rPr>
              <a:t>) kao jedinstvenu vrstu straha specifičnu za učenje stranih jezika. Njihov teorijski model </a:t>
            </a:r>
            <a:r>
              <a:rPr lang="hr-HR" i="1" dirty="0">
                <a:solidFill>
                  <a:schemeClr val="bg1"/>
                </a:solidFill>
                <a:latin typeface="Times New Roman" panose="02020603050405020304" pitchFamily="18" charset="0"/>
                <a:ea typeface="Times New Roman" panose="02020603050405020304" pitchFamily="18" charset="0"/>
              </a:rPr>
              <a:t>FLA</a:t>
            </a:r>
            <a:r>
              <a:rPr lang="hr-HR" dirty="0">
                <a:solidFill>
                  <a:schemeClr val="bg1"/>
                </a:solidFill>
                <a:latin typeface="Times New Roman" panose="02020603050405020304" pitchFamily="18" charset="0"/>
                <a:ea typeface="Times New Roman" panose="02020603050405020304" pitchFamily="18" charset="0"/>
              </a:rPr>
              <a:t> ima glavnu ulogu u istraživanju jezične anksioznosti. Definirali su strah od stranih jezika kao različiti konstrukt samo-percepcije, vjerovanja, osjećaja i ponašanja koji su vezani za učenje jezika u učionici. Prije postavljanja ove teorije, istraživanja nisu uspostavljala jasnu vezu  između straha i postignuća na stranom jeziku. </a:t>
            </a:r>
            <a:r>
              <a:rPr lang="hr-HR" dirty="0" err="1">
                <a:solidFill>
                  <a:schemeClr val="bg1"/>
                </a:solidFill>
                <a:latin typeface="Times New Roman" panose="02020603050405020304" pitchFamily="18" charset="0"/>
                <a:ea typeface="Times New Roman" panose="02020603050405020304" pitchFamily="18" charset="0"/>
              </a:rPr>
              <a:t>Horwitz</a:t>
            </a:r>
            <a:r>
              <a:rPr lang="hr-HR" dirty="0">
                <a:solidFill>
                  <a:schemeClr val="bg1"/>
                </a:solidFill>
                <a:latin typeface="Times New Roman" panose="02020603050405020304" pitchFamily="18" charset="0"/>
                <a:ea typeface="Times New Roman" panose="02020603050405020304" pitchFamily="18" charset="0"/>
              </a:rPr>
              <a:t>, </a:t>
            </a:r>
            <a:r>
              <a:rPr lang="hr-HR" dirty="0" err="1">
                <a:solidFill>
                  <a:schemeClr val="bg1"/>
                </a:solidFill>
                <a:latin typeface="Times New Roman" panose="02020603050405020304" pitchFamily="18" charset="0"/>
                <a:ea typeface="Times New Roman" panose="02020603050405020304" pitchFamily="18" charset="0"/>
              </a:rPr>
              <a:t>Horwitz</a:t>
            </a:r>
            <a:r>
              <a:rPr lang="hr-HR" dirty="0">
                <a:solidFill>
                  <a:schemeClr val="bg1"/>
                </a:solidFill>
                <a:latin typeface="Times New Roman" panose="02020603050405020304" pitchFamily="18" charset="0"/>
                <a:ea typeface="Times New Roman" panose="02020603050405020304" pitchFamily="18" charset="0"/>
              </a:rPr>
              <a:t> i </a:t>
            </a:r>
            <a:r>
              <a:rPr lang="hr-HR" dirty="0" err="1">
                <a:solidFill>
                  <a:schemeClr val="bg1"/>
                </a:solidFill>
                <a:latin typeface="Times New Roman" panose="02020603050405020304" pitchFamily="18" charset="0"/>
                <a:ea typeface="Times New Roman" panose="02020603050405020304" pitchFamily="18" charset="0"/>
              </a:rPr>
              <a:t>Cope</a:t>
            </a:r>
            <a:r>
              <a:rPr lang="hr-HR" dirty="0">
                <a:solidFill>
                  <a:schemeClr val="bg1"/>
                </a:solidFill>
                <a:latin typeface="Times New Roman" panose="02020603050405020304" pitchFamily="18" charset="0"/>
                <a:ea typeface="Times New Roman" panose="02020603050405020304" pitchFamily="18" charset="0"/>
              </a:rPr>
              <a:t> smatrali su da je tome razlog nedostatak mjernih instrumenata specifičnih za učenje stranog jezika. </a:t>
            </a:r>
            <a:endParaRPr lang="hr-HR" dirty="0">
              <a:solidFill>
                <a:schemeClr val="bg1"/>
              </a:solidFill>
            </a:endParaRPr>
          </a:p>
        </p:txBody>
      </p:sp>
      <p:sp>
        <p:nvSpPr>
          <p:cNvPr id="5" name="Rezervirano mjesto podnožja 3">
            <a:extLst>
              <a:ext uri="{FF2B5EF4-FFF2-40B4-BE49-F238E27FC236}">
                <a16:creationId xmlns:a16="http://schemas.microsoft.com/office/drawing/2014/main" id="{08A5B854-0337-4D5F-921A-B6B0B4A8791D}"/>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93397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80464F1-6593-4201-8E94-B49D49D60FDB}"/>
              </a:ext>
            </a:extLst>
          </p:cNvPr>
          <p:cNvSpPr>
            <a:spLocks noGrp="1"/>
          </p:cNvSpPr>
          <p:nvPr>
            <p:ph type="title"/>
          </p:nvPr>
        </p:nvSpPr>
        <p:spPr/>
        <p:txBody>
          <a:bodyPr/>
          <a:lstStyle/>
          <a:p>
            <a:pPr algn="ctr"/>
            <a:r>
              <a:rPr lang="hr-HR" dirty="0"/>
              <a:t>ŠKOLSKO ISTRAŽIVANJE STRAHA OD STRANOGA JEZIKA</a:t>
            </a:r>
          </a:p>
        </p:txBody>
      </p:sp>
      <p:sp>
        <p:nvSpPr>
          <p:cNvPr id="3" name="Rezervirano mjesto sadržaja 2">
            <a:extLst>
              <a:ext uri="{FF2B5EF4-FFF2-40B4-BE49-F238E27FC236}">
                <a16:creationId xmlns:a16="http://schemas.microsoft.com/office/drawing/2014/main" id="{8FA5532B-892A-451C-82E3-2644278CD8F1}"/>
              </a:ext>
            </a:extLst>
          </p:cNvPr>
          <p:cNvSpPr>
            <a:spLocks noGrp="1"/>
          </p:cNvSpPr>
          <p:nvPr>
            <p:ph idx="1"/>
          </p:nvPr>
        </p:nvSpPr>
        <p:spPr>
          <a:xfrm>
            <a:off x="541173" y="2133600"/>
            <a:ext cx="11293018" cy="4519439"/>
          </a:xfrm>
        </p:spPr>
        <p:txBody>
          <a:bodyPr>
            <a:normAutofit/>
          </a:bodyPr>
          <a:lstStyle/>
          <a:p>
            <a:pPr>
              <a:lnSpc>
                <a:spcPct val="150000"/>
              </a:lnSpc>
            </a:pPr>
            <a:r>
              <a:rPr lang="hr-HR" sz="2200" b="1" dirty="0">
                <a:solidFill>
                  <a:schemeClr val="bg1"/>
                </a:solidFill>
                <a:latin typeface="Times New Roman" panose="02020603050405020304" pitchFamily="18" charset="0"/>
                <a:cs typeface="Times New Roman" panose="02020603050405020304" pitchFamily="18" charset="0"/>
              </a:rPr>
              <a:t>CILJ: </a:t>
            </a:r>
            <a:r>
              <a:rPr lang="hr-HR" sz="2200" dirty="0">
                <a:solidFill>
                  <a:schemeClr val="bg1"/>
                </a:solidFill>
                <a:latin typeface="Times New Roman" panose="02020603050405020304" pitchFamily="18" charset="0"/>
                <a:cs typeface="Times New Roman" panose="02020603050405020304" pitchFamily="18" charset="0"/>
              </a:rPr>
              <a:t>utvrditi postojanje straha od stranoga jezika kod učenika te ga povezati s parametrima straha od javnog govora, godinama učenja jezika, neuspjehom te metodama poučavanja i školskim iskustvom</a:t>
            </a:r>
          </a:p>
          <a:p>
            <a:pPr>
              <a:lnSpc>
                <a:spcPct val="150000"/>
              </a:lnSpc>
            </a:pPr>
            <a:r>
              <a:rPr lang="hr-HR" sz="2200" dirty="0">
                <a:solidFill>
                  <a:schemeClr val="bg1"/>
                </a:solidFill>
                <a:latin typeface="Times New Roman" panose="02020603050405020304" pitchFamily="18" charset="0"/>
                <a:cs typeface="Times New Roman" panose="02020603050405020304" pitchFamily="18" charset="0"/>
              </a:rPr>
              <a:t>Nastavnica Engleskoga jezika Izabela Vujičić Capar i pedagoginja i nastavnica Talijanskoga jezika Marija </a:t>
            </a:r>
            <a:r>
              <a:rPr lang="hr-HR" sz="2200" dirty="0" err="1">
                <a:solidFill>
                  <a:schemeClr val="bg1"/>
                </a:solidFill>
                <a:latin typeface="Times New Roman" panose="02020603050405020304" pitchFamily="18" charset="0"/>
                <a:cs typeface="Times New Roman" panose="02020603050405020304" pitchFamily="18" charset="0"/>
              </a:rPr>
              <a:t>Hazdovac</a:t>
            </a:r>
            <a:r>
              <a:rPr lang="hr-HR" sz="2200" dirty="0">
                <a:solidFill>
                  <a:schemeClr val="bg1"/>
                </a:solidFill>
                <a:latin typeface="Times New Roman" panose="02020603050405020304" pitchFamily="18" charset="0"/>
                <a:cs typeface="Times New Roman" panose="02020603050405020304" pitchFamily="18" charset="0"/>
              </a:rPr>
              <a:t> su u svrhu istraživanja izradile </a:t>
            </a:r>
            <a:r>
              <a:rPr lang="hr-HR" sz="2200" b="1" dirty="0">
                <a:solidFill>
                  <a:schemeClr val="bg1"/>
                </a:solidFill>
                <a:latin typeface="Times New Roman" panose="02020603050405020304" pitchFamily="18" charset="0"/>
                <a:cs typeface="Times New Roman" panose="02020603050405020304" pitchFamily="18" charset="0"/>
              </a:rPr>
              <a:t>UPITNIK</a:t>
            </a:r>
            <a:r>
              <a:rPr lang="hr-HR" sz="2200" dirty="0">
                <a:solidFill>
                  <a:schemeClr val="bg1"/>
                </a:solidFill>
                <a:latin typeface="Times New Roman" panose="02020603050405020304" pitchFamily="18" charset="0"/>
                <a:cs typeface="Times New Roman" panose="02020603050405020304" pitchFamily="18" charset="0"/>
              </a:rPr>
              <a:t> na temelju Skale za mjerenje straha od stranoga jezika u razrednoj situaciji (</a:t>
            </a:r>
            <a:r>
              <a:rPr lang="hr-HR" sz="2200" dirty="0" err="1">
                <a:solidFill>
                  <a:schemeClr val="bg1"/>
                </a:solidFill>
                <a:latin typeface="Times New Roman" panose="02020603050405020304" pitchFamily="18" charset="0"/>
                <a:cs typeface="Times New Roman" panose="02020603050405020304" pitchFamily="18" charset="0"/>
              </a:rPr>
              <a:t>Horwitz</a:t>
            </a:r>
            <a:r>
              <a:rPr lang="hr-HR" sz="2200" dirty="0">
                <a:solidFill>
                  <a:schemeClr val="bg1"/>
                </a:solidFill>
                <a:latin typeface="Times New Roman" panose="02020603050405020304" pitchFamily="18" charset="0"/>
                <a:cs typeface="Times New Roman" panose="02020603050405020304" pitchFamily="18" charset="0"/>
              </a:rPr>
              <a:t>, 1983.) i ostalih postojećih upitnika koji ispituju strah od stranog jezika te su ga provele na </a:t>
            </a:r>
            <a:r>
              <a:rPr lang="hr-HR" sz="2200" b="1" dirty="0">
                <a:solidFill>
                  <a:schemeClr val="bg1"/>
                </a:solidFill>
                <a:latin typeface="Times New Roman" panose="02020603050405020304" pitchFamily="18" charset="0"/>
                <a:cs typeface="Times New Roman" panose="02020603050405020304" pitchFamily="18" charset="0"/>
              </a:rPr>
              <a:t>55 učenika </a:t>
            </a:r>
            <a:r>
              <a:rPr lang="hr-HR" sz="2200" dirty="0">
                <a:solidFill>
                  <a:schemeClr val="bg1"/>
                </a:solidFill>
                <a:latin typeface="Times New Roman" panose="02020603050405020304" pitchFamily="18" charset="0"/>
                <a:cs typeface="Times New Roman" panose="02020603050405020304" pitchFamily="18" charset="0"/>
              </a:rPr>
              <a:t>četvrtih razreda Upravne škole Zagreb i </a:t>
            </a:r>
            <a:r>
              <a:rPr lang="hr-HR" sz="2200" b="1" dirty="0">
                <a:solidFill>
                  <a:schemeClr val="bg1"/>
                </a:solidFill>
                <a:latin typeface="Times New Roman" panose="02020603050405020304" pitchFamily="18" charset="0"/>
                <a:cs typeface="Times New Roman" panose="02020603050405020304" pitchFamily="18" charset="0"/>
              </a:rPr>
              <a:t>15 učenika </a:t>
            </a:r>
            <a:r>
              <a:rPr lang="hr-HR" sz="2200" dirty="0">
                <a:solidFill>
                  <a:schemeClr val="bg1"/>
                </a:solidFill>
                <a:latin typeface="Times New Roman" panose="02020603050405020304" pitchFamily="18" charset="0"/>
                <a:cs typeface="Times New Roman" panose="02020603050405020304" pitchFamily="18" charset="0"/>
              </a:rPr>
              <a:t>četvrtih razreda</a:t>
            </a:r>
            <a:r>
              <a:rPr lang="hr-HR" sz="2200" b="1" dirty="0">
                <a:solidFill>
                  <a:schemeClr val="bg1"/>
                </a:solidFill>
                <a:latin typeface="Times New Roman" panose="02020603050405020304" pitchFamily="18" charset="0"/>
                <a:cs typeface="Times New Roman" panose="02020603050405020304" pitchFamily="18" charset="0"/>
              </a:rPr>
              <a:t> </a:t>
            </a:r>
            <a:r>
              <a:rPr lang="hr-HR" sz="2200" dirty="0">
                <a:solidFill>
                  <a:schemeClr val="bg1"/>
                </a:solidFill>
                <a:latin typeface="Times New Roman" panose="02020603050405020304" pitchFamily="18" charset="0"/>
                <a:cs typeface="Times New Roman" panose="02020603050405020304" pitchFamily="18" charset="0"/>
              </a:rPr>
              <a:t>Srednje škole Čazma (ukupno </a:t>
            </a:r>
            <a:r>
              <a:rPr lang="hr-HR" sz="2200" b="1" dirty="0">
                <a:solidFill>
                  <a:schemeClr val="bg1"/>
                </a:solidFill>
                <a:latin typeface="Times New Roman" panose="02020603050405020304" pitchFamily="18" charset="0"/>
                <a:cs typeface="Times New Roman" panose="02020603050405020304" pitchFamily="18" charset="0"/>
              </a:rPr>
              <a:t>70 učenika</a:t>
            </a:r>
            <a:r>
              <a:rPr lang="hr-HR" sz="2200" dirty="0">
                <a:solidFill>
                  <a:schemeClr val="bg1"/>
                </a:solidFill>
                <a:latin typeface="Times New Roman" panose="02020603050405020304" pitchFamily="18" charset="0"/>
                <a:cs typeface="Times New Roman" panose="02020603050405020304" pitchFamily="18" charset="0"/>
              </a:rPr>
              <a:t>).</a:t>
            </a:r>
          </a:p>
          <a:p>
            <a:endParaRPr lang="hr-HR" dirty="0"/>
          </a:p>
        </p:txBody>
      </p:sp>
      <p:sp>
        <p:nvSpPr>
          <p:cNvPr id="5" name="Rezervirano mjesto podnožja 3">
            <a:extLst>
              <a:ext uri="{FF2B5EF4-FFF2-40B4-BE49-F238E27FC236}">
                <a16:creationId xmlns:a16="http://schemas.microsoft.com/office/drawing/2014/main" id="{45CEE212-616F-4D96-A850-EEBC5D51DE23}"/>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384623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A0C658-C4AA-4D07-8269-E0FCA82B8BB0}"/>
              </a:ext>
            </a:extLst>
          </p:cNvPr>
          <p:cNvSpPr>
            <a:spLocks noGrp="1"/>
          </p:cNvSpPr>
          <p:nvPr>
            <p:ph type="title"/>
          </p:nvPr>
        </p:nvSpPr>
        <p:spPr/>
        <p:txBody>
          <a:bodyPr/>
          <a:lstStyle/>
          <a:p>
            <a:pPr algn="ctr"/>
            <a:r>
              <a:rPr lang="hr-HR" dirty="0"/>
              <a:t>ŠKOLSKO ISTRAŽIVANJE- UPITNIK</a:t>
            </a:r>
          </a:p>
        </p:txBody>
      </p:sp>
      <p:sp>
        <p:nvSpPr>
          <p:cNvPr id="3" name="Rezervirano mjesto sadržaja 2">
            <a:extLst>
              <a:ext uri="{FF2B5EF4-FFF2-40B4-BE49-F238E27FC236}">
                <a16:creationId xmlns:a16="http://schemas.microsoft.com/office/drawing/2014/main" id="{C3E74C34-9DAF-4AD5-A01C-EEB1CAF613BB}"/>
              </a:ext>
            </a:extLst>
          </p:cNvPr>
          <p:cNvSpPr>
            <a:spLocks noGrp="1"/>
          </p:cNvSpPr>
          <p:nvPr>
            <p:ph idx="1"/>
          </p:nvPr>
        </p:nvSpPr>
        <p:spPr>
          <a:xfrm>
            <a:off x="-1" y="2034656"/>
            <a:ext cx="11913705" cy="4618383"/>
          </a:xfrm>
        </p:spPr>
        <p:txBody>
          <a:bodyPr>
            <a:normAutofit fontScale="47500" lnSpcReduction="20000"/>
          </a:bodyPr>
          <a:lstStyle/>
          <a:p>
            <a:pPr marL="685800" indent="-457200">
              <a:lnSpc>
                <a:spcPct val="150000"/>
              </a:lnSpc>
            </a:pPr>
            <a:r>
              <a:rPr lang="hr-H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Upitnik se sastoji od 30 tvrdnji i 2 pitanja otvorenog tipa. Učenici na ljestvici od 1 do 5 izražavaju razinu slaganja sa svakom od njih, s tim da razina 1 označava potpuno neslaganje, razina 2 uglavnom neslaganje, razina 3 niti slaganje niti neslaganje, razina 4 uglavnom slaganje, a razina 5 potpuno slaganje.</a:t>
            </a:r>
            <a:endParaRPr lang="hr-HR" sz="3800" dirty="0">
              <a:latin typeface="Times New Roman" panose="02020603050405020304" pitchFamily="18" charset="0"/>
              <a:ea typeface="Calibri" panose="020F0502020204030204" pitchFamily="34" charset="0"/>
              <a:cs typeface="Times New Roman" panose="02020603050405020304" pitchFamily="18" charset="0"/>
            </a:endParaRPr>
          </a:p>
          <a:p>
            <a:pPr marL="685800" indent="-457200">
              <a:lnSpc>
                <a:spcPct val="150000"/>
              </a:lnSpc>
            </a:pPr>
            <a:r>
              <a:rPr lang="hr-H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Tvrdnje od 1. do 4. odnose se  općenito na nelagodu i izbjegavanje govorenja u javnosti i na materinskom jeziku, strah od neuspjeha te izbjegavanje aktivnosti u kojima se ne osjećamo uspješnima. </a:t>
            </a:r>
          </a:p>
          <a:p>
            <a:pPr marL="685800" indent="-457200">
              <a:lnSpc>
                <a:spcPct val="150000"/>
              </a:lnSpc>
              <a:spcAft>
                <a:spcPts val="800"/>
              </a:spcAft>
            </a:pPr>
            <a:r>
              <a:rPr lang="hr-H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Tvrdnje od 5. do 13.  ispituju osjećaje prilikom govorenja na stranom jeziku u svakodnevnom životu.  </a:t>
            </a:r>
          </a:p>
          <a:p>
            <a:pPr marL="685800" indent="-457200">
              <a:lnSpc>
                <a:spcPct val="150000"/>
              </a:lnSpc>
              <a:spcAft>
                <a:spcPts val="800"/>
              </a:spcAft>
            </a:pPr>
            <a:r>
              <a:rPr lang="hr-H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Tvrdnje od 14. do 30.  odnose se na osjećaje koje učenici doživljavaju na nastavi i tijekom formalnog učenja stranog jezika.</a:t>
            </a:r>
          </a:p>
          <a:p>
            <a:pPr marL="685800" indent="-457200">
              <a:lnSpc>
                <a:spcPct val="150000"/>
              </a:lnSpc>
              <a:spcAft>
                <a:spcPts val="800"/>
              </a:spcAft>
            </a:pPr>
            <a:r>
              <a:rPr lang="hr-HR" sz="3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31. i 32. pitanje otvorenog su tipa i u njima se od učenika traži da daju  svoje mišljenje o čimbenicima koji utječu na razvoj straha od govorenja na stranom jeziku i o čimbenicima koji su važni za prevladavanje tog straha.</a:t>
            </a:r>
            <a:endParaRPr lang="hr-HR" sz="38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50000"/>
              </a:lnSpc>
              <a:spcAft>
                <a:spcPts val="800"/>
              </a:spcAft>
            </a:pPr>
            <a:endParaRPr lang="hr-HR" sz="26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800"/>
              </a:spcAft>
            </a:pPr>
            <a:endParaRPr lang="hr-H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50000"/>
              </a:lnSpc>
              <a:spcAft>
                <a:spcPts val="800"/>
              </a:spcAft>
            </a:pPr>
            <a:endParaRPr lang="hr-HR" sz="18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0"/>
              </a:spcAft>
            </a:pPr>
            <a:endParaRPr lang="hr-HR" sz="2000" dirty="0">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5" name="Rezervirano mjesto podnožja 3">
            <a:extLst>
              <a:ext uri="{FF2B5EF4-FFF2-40B4-BE49-F238E27FC236}">
                <a16:creationId xmlns:a16="http://schemas.microsoft.com/office/drawing/2014/main" id="{4DF74C05-1A57-4FBF-B2B2-9122341F2985}"/>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363698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F8BCCD-B3FF-4E70-ABF7-58EF6DAB9B4F}"/>
              </a:ext>
            </a:extLst>
          </p:cNvPr>
          <p:cNvSpPr>
            <a:spLocks noGrp="1"/>
          </p:cNvSpPr>
          <p:nvPr>
            <p:ph type="title"/>
          </p:nvPr>
        </p:nvSpPr>
        <p:spPr/>
        <p:txBody>
          <a:bodyPr/>
          <a:lstStyle/>
          <a:p>
            <a:pPr algn="ctr"/>
            <a:r>
              <a:rPr lang="hr-HR" dirty="0"/>
              <a:t>ANALIZA REZULTATA ŠKOLSKOG ISTRAŽIVANJA</a:t>
            </a:r>
          </a:p>
        </p:txBody>
      </p:sp>
      <p:sp>
        <p:nvSpPr>
          <p:cNvPr id="3" name="Rezervirano mjesto sadržaja 2">
            <a:extLst>
              <a:ext uri="{FF2B5EF4-FFF2-40B4-BE49-F238E27FC236}">
                <a16:creationId xmlns:a16="http://schemas.microsoft.com/office/drawing/2014/main" id="{56EF9F45-BECB-4D3D-9557-D688A12942C2}"/>
              </a:ext>
            </a:extLst>
          </p:cNvPr>
          <p:cNvSpPr>
            <a:spLocks noGrp="1"/>
          </p:cNvSpPr>
          <p:nvPr>
            <p:ph idx="1"/>
          </p:nvPr>
        </p:nvSpPr>
        <p:spPr/>
        <p:txBody>
          <a:bodyPr/>
          <a:lstStyle/>
          <a:p>
            <a:r>
              <a:rPr lang="hr-HR" dirty="0">
                <a:solidFill>
                  <a:schemeClr val="bg1"/>
                </a:solidFill>
                <a:latin typeface="Times New Roman" panose="02020603050405020304" pitchFamily="18" charset="0"/>
                <a:cs typeface="Times New Roman" panose="02020603050405020304" pitchFamily="18" charset="0"/>
              </a:rPr>
              <a:t>Vrijeme provedbe upitnika i obrade podataka: svibanj 2020.</a:t>
            </a:r>
          </a:p>
          <a:p>
            <a:r>
              <a:rPr lang="hr-HR" dirty="0">
                <a:solidFill>
                  <a:schemeClr val="bg1"/>
                </a:solidFill>
                <a:latin typeface="Times New Roman" panose="02020603050405020304" pitchFamily="18" charset="0"/>
                <a:cs typeface="Times New Roman" panose="02020603050405020304" pitchFamily="18" charset="0"/>
              </a:rPr>
              <a:t>Broj ispitanika: 70 (85,7% Ž, 14,3 % M)</a:t>
            </a:r>
          </a:p>
          <a:p>
            <a:r>
              <a:rPr lang="hr-HR" dirty="0">
                <a:solidFill>
                  <a:schemeClr val="bg1"/>
                </a:solidFill>
                <a:latin typeface="Times New Roman" panose="02020603050405020304" pitchFamily="18" charset="0"/>
                <a:cs typeface="Times New Roman" panose="02020603050405020304" pitchFamily="18" charset="0"/>
              </a:rPr>
              <a:t>Prosječna dob ispitanika: 18 godina</a:t>
            </a:r>
          </a:p>
          <a:p>
            <a:r>
              <a:rPr lang="hr-HR" dirty="0">
                <a:solidFill>
                  <a:schemeClr val="bg1"/>
                </a:solidFill>
                <a:latin typeface="Times New Roman" panose="02020603050405020304" pitchFamily="18" charset="0"/>
                <a:cs typeface="Times New Roman" panose="02020603050405020304" pitchFamily="18" charset="0"/>
              </a:rPr>
              <a:t>Prvi strani jezik : ENGLESKI (100%)</a:t>
            </a:r>
          </a:p>
          <a:p>
            <a:r>
              <a:rPr lang="hr-HR" dirty="0">
                <a:solidFill>
                  <a:schemeClr val="bg1"/>
                </a:solidFill>
                <a:latin typeface="Times New Roman" panose="02020603050405020304" pitchFamily="18" charset="0"/>
                <a:cs typeface="Times New Roman" panose="02020603050405020304" pitchFamily="18" charset="0"/>
              </a:rPr>
              <a:t>Drugi strani jezik: NJEMAČKI (61,4%) i TALIJANSKI (38,6%)</a:t>
            </a:r>
          </a:p>
          <a:p>
            <a:r>
              <a:rPr lang="hr-HR" dirty="0">
                <a:solidFill>
                  <a:schemeClr val="bg1"/>
                </a:solidFill>
                <a:latin typeface="Times New Roman" panose="02020603050405020304" pitchFamily="18" charset="0"/>
                <a:cs typeface="Times New Roman" panose="02020603050405020304" pitchFamily="18" charset="0"/>
              </a:rPr>
              <a:t>Godine učenja prvoga stranog jezika: 12 (82,9%)</a:t>
            </a:r>
          </a:p>
          <a:p>
            <a:r>
              <a:rPr lang="hr-HR" dirty="0">
                <a:solidFill>
                  <a:schemeClr val="bg1"/>
                </a:solidFill>
                <a:latin typeface="Times New Roman" panose="02020603050405020304" pitchFamily="18" charset="0"/>
                <a:cs typeface="Times New Roman" panose="02020603050405020304" pitchFamily="18" charset="0"/>
              </a:rPr>
              <a:t>Godine učenja drugoga stranog jezika: 4 (62,9 %)</a:t>
            </a:r>
          </a:p>
          <a:p>
            <a:endParaRPr lang="hr-HR" dirty="0"/>
          </a:p>
        </p:txBody>
      </p:sp>
      <p:sp>
        <p:nvSpPr>
          <p:cNvPr id="5" name="Rezervirano mjesto podnožja 3">
            <a:extLst>
              <a:ext uri="{FF2B5EF4-FFF2-40B4-BE49-F238E27FC236}">
                <a16:creationId xmlns:a16="http://schemas.microsoft.com/office/drawing/2014/main" id="{B0BE8B72-9D6F-4DA9-9C42-844DD8EE931C}"/>
              </a:ext>
            </a:extLst>
          </p:cNvPr>
          <p:cNvSpPr>
            <a:spLocks noGrp="1"/>
          </p:cNvSpPr>
          <p:nvPr>
            <p:ph type="ftr" sz="quarter" idx="11"/>
          </p:nvPr>
        </p:nvSpPr>
        <p:spPr>
          <a:xfrm>
            <a:off x="4245156" y="6287914"/>
            <a:ext cx="3600131" cy="365125"/>
          </a:xfrm>
        </p:spPr>
        <p:txBody>
          <a:bodyPr/>
          <a:lstStyle/>
          <a:p>
            <a:r>
              <a:rPr lang="hr-HR" sz="1200" dirty="0" err="1"/>
              <a:t>Vujičić</a:t>
            </a:r>
            <a:r>
              <a:rPr lang="hr-HR" sz="1200" dirty="0"/>
              <a:t> </a:t>
            </a:r>
            <a:r>
              <a:rPr lang="hr-HR" sz="1200" dirty="0" err="1"/>
              <a:t>Capar</a:t>
            </a:r>
            <a:r>
              <a:rPr lang="hr-HR" sz="1200" dirty="0"/>
              <a:t>, </a:t>
            </a:r>
            <a:r>
              <a:rPr lang="hr-HR" sz="1200" dirty="0" err="1"/>
              <a:t>Hazdovac</a:t>
            </a:r>
            <a:r>
              <a:rPr lang="hr-HR" sz="1200" dirty="0"/>
              <a:t>- Strah od stranoga jezika</a:t>
            </a:r>
          </a:p>
        </p:txBody>
      </p:sp>
    </p:spTree>
    <p:extLst>
      <p:ext uri="{BB962C8B-B14F-4D97-AF65-F5344CB8AC3E}">
        <p14:creationId xmlns:p14="http://schemas.microsoft.com/office/powerpoint/2010/main" val="2959111370"/>
      </p:ext>
    </p:extLst>
  </p:cSld>
  <p:clrMapOvr>
    <a:masterClrMapping/>
  </p:clrMapOvr>
</p:sld>
</file>

<file path=ppt/theme/theme1.xml><?xml version="1.0" encoding="utf-8"?>
<a:theme xmlns:a="http://schemas.openxmlformats.org/drawingml/2006/main" name="Berlin">
  <a:themeElements>
    <a:clrScheme name="Plava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TotalTime>
  <Words>2484</Words>
  <Application>Microsoft Office PowerPoint</Application>
  <PresentationFormat>Široki zaslon</PresentationFormat>
  <Paragraphs>154</Paragraphs>
  <Slides>30</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30</vt:i4>
      </vt:variant>
    </vt:vector>
  </HeadingPairs>
  <TitlesOfParts>
    <vt:vector size="35" baseType="lpstr">
      <vt:lpstr>Arial</vt:lpstr>
      <vt:lpstr>Calibri</vt:lpstr>
      <vt:lpstr>Times New Roman</vt:lpstr>
      <vt:lpstr>Trebuchet MS</vt:lpstr>
      <vt:lpstr>Berlin</vt:lpstr>
      <vt:lpstr>STRAH OD STRANOGA JEZIKA</vt:lpstr>
      <vt:lpstr>DEFINICIJE POJMOVA-  DRUGI JEZIK I STRANI JEZIK</vt:lpstr>
      <vt:lpstr>ČIMBENICI KOJI UTJEČU NA UČENJE</vt:lpstr>
      <vt:lpstr>STRAH OD STRANOGA JEZIKA</vt:lpstr>
      <vt:lpstr>STRAH OD STRANOGA JEZIKA</vt:lpstr>
      <vt:lpstr>FLA- HORWITZ, HORWITZ I COPE</vt:lpstr>
      <vt:lpstr>ŠKOLSKO ISTRAŽIVANJE STRAHA OD STRANOGA JEZIKA</vt:lpstr>
      <vt:lpstr>ŠKOLSKO ISTRAŽIVANJE- UPITNIK</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vt:lpstr>
      <vt:lpstr>ANALIZA REZULTATA ŠKOLSKOG ISTRAŽIVANJA PA IPAK </vt:lpstr>
      <vt:lpstr>ŠTO UTJEČE NA RAZVOJ STRAHA OD STRANOG JEZIKA (NAJČEŠĆI ODGOVORI)</vt:lpstr>
      <vt:lpstr>KAKO PREVLADATI STRAH OD STRANOG JEZIKA (NAJČEŠĆI ODGOVORI)</vt:lpstr>
      <vt:lpstr>ZAKLJUČCI</vt:lpstr>
      <vt:lpstr>ZAKLJUČCI</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STRAH OD STRANOGA JEZIKA</dc:title>
  <dc:creator>pc</dc:creator>
  <cp:lastModifiedBy>Izabela Vujičić Capar</cp:lastModifiedBy>
  <cp:revision>31</cp:revision>
  <dcterms:created xsi:type="dcterms:W3CDTF">2020-06-01T12:48:20Z</dcterms:created>
  <dcterms:modified xsi:type="dcterms:W3CDTF">2020-06-02T07:37:33Z</dcterms:modified>
</cp:coreProperties>
</file>