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4" r:id="rId5"/>
    <p:sldId id="265" r:id="rId6"/>
    <p:sldId id="282" r:id="rId7"/>
    <p:sldId id="287" r:id="rId8"/>
    <p:sldId id="285" r:id="rId9"/>
    <p:sldId id="290" r:id="rId10"/>
    <p:sldId id="267" r:id="rId11"/>
    <p:sldId id="269" r:id="rId12"/>
    <p:sldId id="271" r:id="rId13"/>
    <p:sldId id="273" r:id="rId14"/>
    <p:sldId id="275" r:id="rId15"/>
    <p:sldId id="291" r:id="rId16"/>
    <p:sldId id="281" r:id="rId17"/>
  </p:sldIdLst>
  <p:sldSz cx="9144000" cy="6858000" type="screen4x3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A7C"/>
    <a:srgbClr val="C43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15.3.2023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15.3.2023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15.3.2023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15.3.2023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15.3.2023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15.3.2023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15.3.2023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hyperlink" Target="https://docs.google.com/presentation/d/1yKhTSf_1N7bCeUxQ4p0u2lzdwGGityWg/edit?usp=share_link&amp;ouid=117405615390721014938&amp;rtpof=true&amp;sd=tru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86000" y="1124744"/>
            <a:ext cx="6172200" cy="2160240"/>
          </a:xfrm>
        </p:spPr>
        <p:txBody>
          <a:bodyPr>
            <a:normAutofit/>
          </a:bodyPr>
          <a:lstStyle/>
          <a:p>
            <a:r>
              <a:rPr lang="tr-TR" dirty="0"/>
              <a:t>           </a:t>
            </a:r>
            <a:r>
              <a:rPr lang="tr-TR" sz="7300" dirty="0"/>
              <a:t> </a:t>
            </a:r>
            <a:r>
              <a:rPr lang="tr-TR" sz="9600" dirty="0"/>
              <a:t> 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361951" y="4148209"/>
            <a:ext cx="6858000" cy="1800200"/>
          </a:xfrm>
        </p:spPr>
        <p:txBody>
          <a:bodyPr/>
          <a:lstStyle/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>CLIL method implementation</a:t>
            </a:r>
          </a:p>
          <a:p>
            <a:r>
              <a:rPr lang="en-US" sz="2000" b="0" dirty="0" smtClean="0">
                <a:solidFill>
                  <a:schemeClr val="accent6">
                    <a:lumMod val="75000"/>
                  </a:schemeClr>
                </a:solidFill>
              </a:rPr>
              <a:t>by Ana </a:t>
            </a:r>
            <a:r>
              <a:rPr lang="en-US" sz="2000" b="0" dirty="0" err="1" smtClean="0">
                <a:solidFill>
                  <a:schemeClr val="accent6">
                    <a:lumMod val="75000"/>
                  </a:schemeClr>
                </a:solidFill>
              </a:rPr>
              <a:t>Kodrić</a:t>
            </a:r>
            <a:r>
              <a:rPr lang="en-US" sz="20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0" dirty="0" err="1" smtClean="0">
                <a:solidFill>
                  <a:schemeClr val="accent6">
                    <a:lumMod val="75000"/>
                  </a:schemeClr>
                </a:solidFill>
              </a:rPr>
              <a:t>Ivelić</a:t>
            </a:r>
            <a:endParaRPr lang="en-US" sz="20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sz="2000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51" y="503916"/>
            <a:ext cx="6096249" cy="342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10266"/>
            <a:ext cx="8273845" cy="138814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WORKSHOP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rgbClr val="E63A7C"/>
                </a:solidFill>
              </a:rPr>
              <a:t/>
            </a:r>
            <a:br>
              <a:rPr lang="en-US" b="1" dirty="0" smtClean="0">
                <a:solidFill>
                  <a:srgbClr val="E63A7C"/>
                </a:solidFill>
              </a:rPr>
            </a:br>
            <a:r>
              <a:rPr lang="en-US" b="1" dirty="0" smtClean="0">
                <a:solidFill>
                  <a:srgbClr val="E63A7C"/>
                </a:solidFill>
              </a:rPr>
              <a:t>CLIL lesson framework</a:t>
            </a:r>
            <a:r>
              <a:rPr lang="en-US" b="1" dirty="0">
                <a:solidFill>
                  <a:srgbClr val="E63A7C"/>
                </a:solidFill>
              </a:rPr>
              <a:t/>
            </a:r>
            <a:br>
              <a:rPr lang="en-US" b="1" dirty="0">
                <a:solidFill>
                  <a:srgbClr val="E63A7C"/>
                </a:solidFill>
              </a:rPr>
            </a:br>
            <a:r>
              <a:rPr lang="en-US" dirty="0"/>
              <a:t>a successful CLIL </a:t>
            </a:r>
            <a:r>
              <a:rPr lang="en-US" dirty="0" smtClean="0"/>
              <a:t>lesson includes </a:t>
            </a:r>
            <a:r>
              <a:rPr lang="en-US" b="1" dirty="0" smtClean="0"/>
              <a:t>4C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160639"/>
            <a:ext cx="3657600" cy="4572000"/>
          </a:xfrm>
        </p:spPr>
        <p:txBody>
          <a:bodyPr>
            <a:normAutofit fontScale="92500"/>
          </a:bodyPr>
          <a:lstStyle/>
          <a:p>
            <a:r>
              <a:rPr lang="tr-TR" b="1" u="sng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</a:p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  </a:t>
            </a:r>
            <a:r>
              <a:rPr lang="tr-TR" dirty="0"/>
              <a:t> </a:t>
            </a:r>
            <a:r>
              <a:rPr lang="en-US" dirty="0" smtClean="0"/>
              <a:t>The skills and knowledge related </a:t>
            </a:r>
            <a:r>
              <a:rPr lang="en-US" dirty="0"/>
              <a:t>to </a:t>
            </a:r>
            <a:r>
              <a:rPr lang="en-US" dirty="0" smtClean="0"/>
              <a:t>a specific </a:t>
            </a:r>
            <a:r>
              <a:rPr lang="en-US" dirty="0" smtClean="0">
                <a:solidFill>
                  <a:srgbClr val="E63A7C"/>
                </a:solidFill>
              </a:rPr>
              <a:t>subject matter (scaffolding)</a:t>
            </a:r>
          </a:p>
          <a:p>
            <a:pPr>
              <a:buNone/>
            </a:pPr>
            <a:endParaRPr lang="tr-TR" dirty="0"/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COMMUN</a:t>
            </a:r>
            <a:r>
              <a:rPr lang="tr-TR" b="1" u="sng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CAT</a:t>
            </a:r>
            <a:r>
              <a:rPr lang="tr-TR" b="1" u="sng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ON</a:t>
            </a:r>
            <a:endParaRPr lang="tr-TR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tr-TR" dirty="0"/>
              <a:t>   </a:t>
            </a:r>
            <a:r>
              <a:rPr lang="en-US" dirty="0"/>
              <a:t>Using language to learn </a:t>
            </a:r>
            <a:r>
              <a:rPr lang="en-US" dirty="0" smtClean="0"/>
              <a:t>and </a:t>
            </a:r>
            <a:r>
              <a:rPr lang="en-US" dirty="0"/>
              <a:t>learning to </a:t>
            </a:r>
            <a:r>
              <a:rPr lang="en-US" dirty="0" smtClean="0"/>
              <a:t>use the language (</a:t>
            </a:r>
            <a:r>
              <a:rPr lang="en-US" dirty="0" smtClean="0">
                <a:solidFill>
                  <a:srgbClr val="E63A7C"/>
                </a:solidFill>
              </a:rPr>
              <a:t>vocabulary, phrases, grammar, </a:t>
            </a:r>
            <a:r>
              <a:rPr lang="en-US" dirty="0">
                <a:solidFill>
                  <a:srgbClr val="E63A7C"/>
                </a:solidFill>
              </a:rPr>
              <a:t>s</a:t>
            </a:r>
            <a:r>
              <a:rPr lang="en-US" dirty="0" smtClean="0">
                <a:solidFill>
                  <a:srgbClr val="E63A7C"/>
                </a:solidFill>
              </a:rPr>
              <a:t>caffolding)</a:t>
            </a:r>
            <a:endParaRPr lang="en-US" dirty="0">
              <a:solidFill>
                <a:srgbClr val="E63A7C"/>
              </a:solidFill>
            </a:endParaRP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252451" y="2182762"/>
            <a:ext cx="3932903" cy="4572000"/>
          </a:xfrm>
        </p:spPr>
        <p:txBody>
          <a:bodyPr>
            <a:normAutofit fontScale="92500"/>
          </a:bodyPr>
          <a:lstStyle/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COGN</a:t>
            </a:r>
            <a:r>
              <a:rPr lang="tr-TR" b="1" u="sng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tr-TR" b="1" u="sng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ON </a:t>
            </a:r>
            <a:endParaRPr lang="tr-TR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tr-TR" dirty="0"/>
              <a:t>   </a:t>
            </a:r>
            <a:r>
              <a:rPr lang="en-US" dirty="0"/>
              <a:t>Developing thinking skills which link concept </a:t>
            </a:r>
            <a:r>
              <a:rPr lang="en-US" dirty="0" smtClean="0"/>
              <a:t>formation, </a:t>
            </a:r>
            <a:r>
              <a:rPr lang="en-US" dirty="0"/>
              <a:t>understanding and </a:t>
            </a:r>
            <a:r>
              <a:rPr lang="en-US" dirty="0" smtClean="0"/>
              <a:t>language (</a:t>
            </a:r>
            <a:r>
              <a:rPr lang="en-US" dirty="0" smtClean="0">
                <a:solidFill>
                  <a:srgbClr val="E63A7C"/>
                </a:solidFill>
              </a:rPr>
              <a:t>activities, tasks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CULTURE</a:t>
            </a:r>
            <a:r>
              <a:rPr lang="en-US" dirty="0"/>
              <a:t> </a:t>
            </a:r>
            <a:endParaRPr lang="tr-TR" dirty="0"/>
          </a:p>
          <a:p>
            <a:pPr>
              <a:buNone/>
            </a:pPr>
            <a:r>
              <a:rPr lang="tr-TR" dirty="0"/>
              <a:t>   </a:t>
            </a:r>
            <a:r>
              <a:rPr lang="en-US" dirty="0" smtClean="0"/>
              <a:t>Exposure </a:t>
            </a:r>
            <a:r>
              <a:rPr lang="en-US" dirty="0"/>
              <a:t>to alternative </a:t>
            </a:r>
            <a:r>
              <a:rPr lang="en-US" dirty="0" smtClean="0"/>
              <a:t>perspective, intercultural. </a:t>
            </a:r>
            <a:r>
              <a:rPr lang="en-US" dirty="0" smtClean="0">
                <a:solidFill>
                  <a:srgbClr val="E63A7C"/>
                </a:solidFill>
              </a:rPr>
              <a:t>Real life </a:t>
            </a:r>
            <a:r>
              <a:rPr lang="en-US" dirty="0" err="1" smtClean="0">
                <a:solidFill>
                  <a:srgbClr val="E63A7C"/>
                </a:solidFill>
              </a:rPr>
              <a:t>xamples</a:t>
            </a:r>
            <a:endParaRPr lang="en-US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0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Bloom’s </a:t>
            </a:r>
            <a:r>
              <a:rPr lang="en-US" b="1" i="1" dirty="0" smtClean="0"/>
              <a:t>Taxonomy</a:t>
            </a:r>
            <a:r>
              <a:rPr lang="en-US" dirty="0"/>
              <a:t> </a:t>
            </a:r>
            <a:r>
              <a:rPr lang="en-US" dirty="0" smtClean="0"/>
              <a:t>- classifies </a:t>
            </a:r>
            <a:r>
              <a:rPr lang="en-US" dirty="0"/>
              <a:t>learning </a:t>
            </a:r>
            <a:r>
              <a:rPr lang="en-US" dirty="0" smtClean="0"/>
              <a:t>objectives</a:t>
            </a:r>
          </a:p>
          <a:p>
            <a:r>
              <a:rPr lang="en-US" dirty="0" smtClean="0"/>
              <a:t>L</a:t>
            </a:r>
            <a:r>
              <a:rPr lang="en-US" b="1" dirty="0" smtClean="0"/>
              <a:t>ower </a:t>
            </a:r>
            <a:r>
              <a:rPr lang="en-US" b="1" dirty="0"/>
              <a:t>Order Thinking Skills  </a:t>
            </a:r>
            <a:r>
              <a:rPr lang="en-US" b="1" dirty="0" smtClean="0">
                <a:solidFill>
                  <a:srgbClr val="FF0000"/>
                </a:solidFill>
              </a:rPr>
              <a:t>- LOTS</a:t>
            </a:r>
            <a:endParaRPr lang="en-US" dirty="0" smtClean="0"/>
          </a:p>
          <a:p>
            <a:r>
              <a:rPr lang="en-US" b="1" dirty="0" smtClean="0"/>
              <a:t>Higher </a:t>
            </a:r>
            <a:r>
              <a:rPr lang="en-US" b="1" dirty="0"/>
              <a:t>Order Thinking Skills </a:t>
            </a:r>
            <a:r>
              <a:rPr lang="en-US" b="1" dirty="0" smtClean="0">
                <a:solidFill>
                  <a:srgbClr val="FF0000"/>
                </a:solidFill>
              </a:rPr>
              <a:t>- HOTS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evels </a:t>
            </a:r>
            <a:r>
              <a:rPr lang="en-US" dirty="0"/>
              <a:t>increasing in complexity from the base up to the triangle’s peak.</a:t>
            </a:r>
            <a:r>
              <a:rPr lang="tr-TR" dirty="0"/>
              <a:t> </a:t>
            </a:r>
          </a:p>
          <a:p>
            <a:r>
              <a:rPr lang="tr-TR" dirty="0">
                <a:solidFill>
                  <a:srgbClr val="FF0000"/>
                </a:solidFill>
              </a:rPr>
              <a:t>We should take Bloom’s Taxonomy into consideration while </a:t>
            </a:r>
            <a:r>
              <a:rPr lang="en-US" dirty="0" smtClean="0">
                <a:solidFill>
                  <a:srgbClr val="FF0000"/>
                </a:solidFill>
              </a:rPr>
              <a:t>task creating.</a:t>
            </a:r>
            <a:endParaRPr lang="tr-TR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Teach CLIL with Bloom's Taxonomy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932039"/>
            <a:ext cx="8640023" cy="4748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ACTIVITY  IDEA 1</a:t>
            </a:r>
            <a:r>
              <a:rPr lang="tr-TR" dirty="0"/>
              <a:t/>
            </a:r>
            <a:br>
              <a:rPr lang="tr-TR" dirty="0"/>
            </a:br>
            <a:r>
              <a:rPr lang="en-US" dirty="0" smtClean="0"/>
              <a:t>ask questıons using bloom’s taxonomy </a:t>
            </a:r>
            <a:endParaRPr lang="en-US" dirty="0"/>
          </a:p>
        </p:txBody>
      </p:sp>
      <p:pic>
        <p:nvPicPr>
          <p:cNvPr id="27650" name="Picture 2" descr="C:\Users\Lenovo\Desktop\well-foods-microbiome-superJumb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850" y="1600200"/>
            <a:ext cx="7619549" cy="43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ACTIVITY  IDEA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Ask 2 lots and hots questions</a:t>
            </a:r>
            <a:endParaRPr lang="en-US" dirty="0"/>
          </a:p>
        </p:txBody>
      </p:sp>
      <p:pic>
        <p:nvPicPr>
          <p:cNvPr id="28674" name="Picture 2" descr="C:\Users\Lenovo\Desktop\1ecd1184-2b25-4fa6-877c-320dc8a0f1e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52" y="1484784"/>
            <a:ext cx="8168588" cy="4989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86697" y="501446"/>
            <a:ext cx="7624916" cy="58993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While planning CLIL lessons and activities always take into consideration the 4Cs.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2800" dirty="0" smtClean="0"/>
              <a:t>CONTENT - the topics and objectives of the lesson</a:t>
            </a:r>
          </a:p>
          <a:p>
            <a:pPr>
              <a:lnSpc>
                <a:spcPct val="170000"/>
              </a:lnSpc>
            </a:pPr>
            <a:r>
              <a:rPr lang="en-US" sz="2800" dirty="0" smtClean="0"/>
              <a:t>COMMUNICATION - target vocabulary and structures, functional language</a:t>
            </a:r>
          </a:p>
          <a:p>
            <a:pPr>
              <a:lnSpc>
                <a:spcPct val="170000"/>
              </a:lnSpc>
            </a:pPr>
            <a:r>
              <a:rPr lang="en-US" sz="2800" dirty="0" smtClean="0"/>
              <a:t>COGNITION - critical thinking, creative thinking, Bloom’s Taxonomy (Lots and Hots)</a:t>
            </a:r>
          </a:p>
          <a:p>
            <a:pPr>
              <a:lnSpc>
                <a:spcPct val="170000"/>
              </a:lnSpc>
            </a:pPr>
            <a:r>
              <a:rPr lang="en-US" sz="2800" dirty="0" smtClean="0"/>
              <a:t>CULTURE  - knowledge being related to students real life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+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3" y="481115"/>
            <a:ext cx="8377084" cy="1143000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</a:pPr>
            <a:r>
              <a:rPr lang="en-US" sz="3200" cap="none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cap="none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200" cap="none" smtClean="0">
                <a:solidFill>
                  <a:prstClr val="black"/>
                </a:solidFill>
                <a:ea typeface="+mn-ea"/>
                <a:cs typeface="+mn-cs"/>
              </a:rPr>
              <a:t>Task: </a:t>
            </a:r>
            <a:r>
              <a:rPr lang="en-US" sz="3200" b="1" cap="none" smtClean="0">
                <a:solidFill>
                  <a:srgbClr val="C00000"/>
                </a:solidFill>
                <a:ea typeface="+mn-ea"/>
                <a:cs typeface="+mn-cs"/>
              </a:rPr>
              <a:t>T</a:t>
            </a:r>
            <a:r>
              <a:rPr lang="en-US" sz="3200" b="1" cap="none" smtClean="0">
                <a:solidFill>
                  <a:srgbClr val="00B0F0"/>
                </a:solidFill>
                <a:ea typeface="+mn-ea"/>
                <a:cs typeface="+mn-cs"/>
              </a:rPr>
              <a:t>H</a:t>
            </a:r>
            <a:r>
              <a:rPr lang="en-US" sz="3200" b="1" cap="none" smtClean="0">
                <a:solidFill>
                  <a:srgbClr val="FFC000"/>
                </a:solidFill>
                <a:ea typeface="+mn-ea"/>
                <a:cs typeface="+mn-cs"/>
              </a:rPr>
              <a:t>E</a:t>
            </a:r>
            <a:r>
              <a:rPr lang="en-US" sz="3200" b="1" cap="none" smtClean="0">
                <a:solidFill>
                  <a:prstClr val="black"/>
                </a:solidFill>
                <a:ea typeface="+mn-ea"/>
                <a:cs typeface="+mn-cs"/>
              </a:rPr>
              <a:t>  </a:t>
            </a:r>
            <a:r>
              <a:rPr lang="en-US" sz="3200" b="1" cap="none" dirty="0">
                <a:solidFill>
                  <a:srgbClr val="FF0000"/>
                </a:solidFill>
                <a:ea typeface="+mn-ea"/>
                <a:cs typeface="+mn-cs"/>
              </a:rPr>
              <a:t>S</a:t>
            </a:r>
            <a:r>
              <a:rPr lang="en-US" sz="3200" b="1" cap="none" dirty="0">
                <a:solidFill>
                  <a:srgbClr val="00B050"/>
                </a:solidFill>
                <a:ea typeface="+mn-ea"/>
                <a:cs typeface="+mn-cs"/>
              </a:rPr>
              <a:t>E</a:t>
            </a:r>
            <a:r>
              <a:rPr lang="en-US" sz="3200" b="1" cap="none" dirty="0">
                <a:solidFill>
                  <a:srgbClr val="7030A0"/>
                </a:solidFill>
                <a:ea typeface="+mn-ea"/>
                <a:cs typeface="+mn-cs"/>
              </a:rPr>
              <a:t>N</a:t>
            </a:r>
            <a:r>
              <a:rPr lang="en-US" sz="3200" b="1" cap="none" dirty="0">
                <a:solidFill>
                  <a:srgbClr val="0070C0"/>
                </a:solidFill>
                <a:ea typeface="+mn-ea"/>
                <a:cs typeface="+mn-cs"/>
              </a:rPr>
              <a:t>S</a:t>
            </a:r>
            <a:r>
              <a:rPr lang="en-US" sz="3200" b="1" cap="none" dirty="0">
                <a:solidFill>
                  <a:srgbClr val="E63A7C"/>
                </a:solidFill>
                <a:ea typeface="+mn-ea"/>
                <a:cs typeface="+mn-cs"/>
              </a:rPr>
              <a:t>E</a:t>
            </a:r>
            <a:r>
              <a:rPr lang="en-US" sz="3200" b="1" cap="none" dirty="0">
                <a:solidFill>
                  <a:srgbClr val="FFC000"/>
                </a:solidFill>
                <a:ea typeface="+mn-ea"/>
                <a:cs typeface="+mn-cs"/>
              </a:rPr>
              <a:t>S</a:t>
            </a:r>
            <a:r>
              <a:rPr lang="en-US" sz="3200" b="1" cap="none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200" cap="none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cap="none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200" cap="none" dirty="0" smtClean="0">
                <a:solidFill>
                  <a:prstClr val="black"/>
                </a:solidFill>
                <a:ea typeface="+mn-ea"/>
                <a:cs typeface="+mn-cs"/>
              </a:rPr>
              <a:t>sight</a:t>
            </a:r>
            <a:r>
              <a:rPr lang="en-US" sz="3200" cap="none" dirty="0">
                <a:solidFill>
                  <a:prstClr val="black"/>
                </a:solidFill>
                <a:ea typeface="+mn-ea"/>
                <a:cs typeface="+mn-cs"/>
              </a:rPr>
              <a:t>, hearing, smell, taste, </a:t>
            </a:r>
            <a:r>
              <a:rPr lang="en-US" sz="3200" cap="none" dirty="0" smtClean="0">
                <a:solidFill>
                  <a:prstClr val="black"/>
                </a:solidFill>
                <a:ea typeface="+mn-ea"/>
                <a:cs typeface="+mn-cs"/>
              </a:rPr>
              <a:t>touch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1830593"/>
            <a:ext cx="8539316" cy="4368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3140" y="5942148"/>
            <a:ext cx="1624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Chart by </a:t>
            </a:r>
            <a:r>
              <a:rPr lang="en-US" sz="1000" dirty="0" err="1" smtClean="0"/>
              <a:t>A.Kodrić</a:t>
            </a:r>
            <a:r>
              <a:rPr lang="en-US" sz="1000" dirty="0" smtClean="0"/>
              <a:t> </a:t>
            </a:r>
            <a:r>
              <a:rPr lang="en-US" sz="1000" dirty="0" err="1" smtClean="0"/>
              <a:t>Ivelić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3923125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Lenovo\Desktop\WhatsApp Image 2022-06-27 at 02.35.36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13" y="1604218"/>
            <a:ext cx="8568126" cy="3367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24863" y="598527"/>
            <a:ext cx="4785852" cy="4333253"/>
          </a:xfrm>
        </p:spPr>
        <p:txBody>
          <a:bodyPr>
            <a:normAutofit fontScale="90000"/>
          </a:bodyPr>
          <a:lstStyle/>
          <a:p>
            <a:r>
              <a:rPr lang="tr-TR" sz="9600" dirty="0"/>
              <a:t/>
            </a:r>
            <a:br>
              <a:rPr lang="tr-TR" sz="9600" dirty="0"/>
            </a:br>
            <a:r>
              <a:rPr lang="tr-TR" sz="9600" dirty="0"/>
              <a:t/>
            </a:r>
            <a:br>
              <a:rPr lang="tr-TR" sz="9600" dirty="0"/>
            </a:br>
            <a:r>
              <a:rPr lang="tr-TR" sz="9600" dirty="0"/>
              <a:t/>
            </a:r>
            <a:br>
              <a:rPr lang="tr-TR" sz="9600" dirty="0"/>
            </a:br>
            <a:r>
              <a:rPr lang="tr-TR" sz="9600" dirty="0"/>
              <a:t/>
            </a:r>
            <a:br>
              <a:rPr lang="tr-TR" sz="9600" dirty="0"/>
            </a:br>
            <a:r>
              <a:rPr lang="tr-TR" sz="9600" dirty="0"/>
              <a:t/>
            </a:r>
            <a:br>
              <a:rPr lang="tr-TR" sz="9600" dirty="0"/>
            </a:br>
            <a:r>
              <a:rPr lang="tr-TR" sz="9600" dirty="0"/>
              <a:t/>
            </a:r>
            <a:br>
              <a:rPr lang="tr-TR" sz="9600" dirty="0"/>
            </a:br>
            <a:r>
              <a:rPr lang="tr-TR" sz="9600" dirty="0"/>
              <a:t/>
            </a:r>
            <a:br>
              <a:rPr lang="tr-TR" sz="9600" dirty="0"/>
            </a:br>
            <a:r>
              <a:rPr lang="tr-TR" sz="9600" dirty="0"/>
              <a:t/>
            </a:r>
            <a:br>
              <a:rPr lang="tr-TR" sz="9600" dirty="0"/>
            </a:br>
            <a:r>
              <a:rPr lang="tr-TR" sz="9600" dirty="0"/>
              <a:t/>
            </a:r>
            <a:br>
              <a:rPr lang="tr-TR" sz="9600" dirty="0"/>
            </a:br>
            <a:r>
              <a:rPr lang="tr-TR" sz="7300" dirty="0">
                <a:solidFill>
                  <a:srgbClr val="E63A7C"/>
                </a:solidFill>
              </a:rPr>
              <a:t>C</a:t>
            </a:r>
            <a:r>
              <a:rPr lang="tr-TR" dirty="0"/>
              <a:t>ONTENT</a:t>
            </a:r>
            <a:br>
              <a:rPr lang="tr-TR" dirty="0"/>
            </a:br>
            <a:r>
              <a:rPr lang="tr-TR" sz="7300" dirty="0">
                <a:solidFill>
                  <a:srgbClr val="E63A7C"/>
                </a:solidFill>
              </a:rPr>
              <a:t>L</a:t>
            </a:r>
            <a:r>
              <a:rPr lang="tr-TR" dirty="0"/>
              <a:t>ANGUAGE</a:t>
            </a:r>
            <a:br>
              <a:rPr lang="tr-TR" dirty="0"/>
            </a:br>
            <a:r>
              <a:rPr lang="tr-TR" sz="7300" dirty="0">
                <a:solidFill>
                  <a:srgbClr val="E63A7C"/>
                </a:solidFill>
              </a:rPr>
              <a:t>I</a:t>
            </a:r>
            <a:r>
              <a:rPr lang="tr-TR" dirty="0"/>
              <a:t>NTEGRATED </a:t>
            </a:r>
            <a:br>
              <a:rPr lang="tr-TR" dirty="0"/>
            </a:br>
            <a:r>
              <a:rPr lang="tr-TR" sz="7300" dirty="0">
                <a:solidFill>
                  <a:srgbClr val="E63A7C"/>
                </a:solidFill>
              </a:rPr>
              <a:t>L</a:t>
            </a:r>
            <a:r>
              <a:rPr lang="tr-TR" dirty="0"/>
              <a:t>EARNING</a:t>
            </a:r>
            <a:br>
              <a:rPr lang="tr-TR" dirty="0"/>
            </a:b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2612806" y="4931780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Since 1994</a:t>
            </a:r>
            <a:r>
              <a:rPr lang="tr-TR" dirty="0" smtClean="0"/>
              <a:t> </a:t>
            </a:r>
            <a:r>
              <a:rPr lang="tr-TR" dirty="0"/>
              <a:t>by</a:t>
            </a:r>
            <a:r>
              <a:rPr lang="tr-TR" b="1" dirty="0"/>
              <a:t> </a:t>
            </a:r>
            <a:r>
              <a:rPr lang="tr-TR" b="1" dirty="0" smtClean="0"/>
              <a:t>David Marsh</a:t>
            </a:r>
            <a:endParaRPr lang="en-US" b="1" dirty="0" smtClean="0"/>
          </a:p>
          <a:p>
            <a:r>
              <a:rPr lang="en-US" dirty="0" smtClean="0"/>
              <a:t>“A method where a </a:t>
            </a:r>
            <a:r>
              <a:rPr lang="en-US" dirty="0"/>
              <a:t>foreign language is used as a tool in the learning of a non-language subject in which </a:t>
            </a:r>
            <a:r>
              <a:rPr lang="en-US" dirty="0" smtClean="0"/>
              <a:t>both </a:t>
            </a:r>
            <a:r>
              <a:rPr lang="en-US" dirty="0"/>
              <a:t>language and the subject have a joint </a:t>
            </a:r>
            <a:r>
              <a:rPr lang="en-US" dirty="0" smtClean="0"/>
              <a:t>role.”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671" y="112406"/>
            <a:ext cx="7467600" cy="1143000"/>
          </a:xfrm>
        </p:spPr>
        <p:txBody>
          <a:bodyPr>
            <a:normAutofit/>
          </a:bodyPr>
          <a:lstStyle/>
          <a:p>
            <a:r>
              <a:rPr lang="tr-TR" sz="3200" b="1" u="sng" dirty="0">
                <a:solidFill>
                  <a:schemeClr val="accent6">
                    <a:lumMod val="75000"/>
                  </a:schemeClr>
                </a:solidFill>
              </a:rPr>
              <a:t>CLIL PRINCIPLES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22671" y="1437968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tr-TR" dirty="0"/>
              <a:t>Language is used to </a:t>
            </a:r>
            <a:r>
              <a:rPr lang="tr-TR" dirty="0">
                <a:solidFill>
                  <a:srgbClr val="E63A7C"/>
                </a:solidFill>
              </a:rPr>
              <a:t>LEARN</a:t>
            </a:r>
            <a:r>
              <a:rPr lang="tr-TR" dirty="0"/>
              <a:t> as well as </a:t>
            </a:r>
            <a:r>
              <a:rPr lang="en-US" dirty="0" smtClean="0"/>
              <a:t>to </a:t>
            </a:r>
            <a:r>
              <a:rPr lang="tr-TR" dirty="0" smtClean="0">
                <a:solidFill>
                  <a:srgbClr val="E63A7C"/>
                </a:solidFill>
              </a:rPr>
              <a:t>COMMUNICAT</a:t>
            </a:r>
            <a:r>
              <a:rPr lang="en-US" dirty="0" smtClean="0">
                <a:solidFill>
                  <a:srgbClr val="C43A75"/>
                </a:solidFill>
              </a:rPr>
              <a:t>E</a:t>
            </a:r>
          </a:p>
          <a:p>
            <a:endParaRPr lang="en-US" dirty="0" smtClean="0">
              <a:solidFill>
                <a:srgbClr val="C43A75"/>
              </a:solidFill>
            </a:endParaRPr>
          </a:p>
          <a:p>
            <a:r>
              <a:rPr lang="en-US" dirty="0"/>
              <a:t>Acquire </a:t>
            </a:r>
            <a:r>
              <a:rPr lang="en-US" dirty="0" smtClean="0">
                <a:solidFill>
                  <a:srgbClr val="E63A7C"/>
                </a:solidFill>
              </a:rPr>
              <a:t>knowledge and skills</a:t>
            </a:r>
            <a:r>
              <a:rPr lang="en-US" dirty="0" smtClean="0"/>
              <a:t> </a:t>
            </a:r>
            <a:r>
              <a:rPr lang="en-US" dirty="0"/>
              <a:t>using target language</a:t>
            </a:r>
          </a:p>
          <a:p>
            <a:pPr>
              <a:buNone/>
            </a:pPr>
            <a:endParaRPr lang="tr-TR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E63A7C"/>
                </a:solidFill>
              </a:rPr>
              <a:t>Language</a:t>
            </a:r>
            <a:r>
              <a:rPr lang="tr-TR" dirty="0" smtClean="0"/>
              <a:t> </a:t>
            </a:r>
            <a:r>
              <a:rPr lang="tr-TR" dirty="0"/>
              <a:t>and </a:t>
            </a:r>
            <a:r>
              <a:rPr lang="en-US" dirty="0" smtClean="0">
                <a:solidFill>
                  <a:srgbClr val="E63A7C"/>
                </a:solidFill>
              </a:rPr>
              <a:t>the subject matter </a:t>
            </a:r>
            <a:r>
              <a:rPr lang="en-US" dirty="0" smtClean="0"/>
              <a:t>are equally important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tr-TR" dirty="0"/>
              <a:t>Develop </a:t>
            </a:r>
            <a:r>
              <a:rPr lang="tr-TR" dirty="0">
                <a:solidFill>
                  <a:srgbClr val="E63A7C"/>
                </a:solidFill>
              </a:rPr>
              <a:t>cognitive</a:t>
            </a:r>
            <a:r>
              <a:rPr lang="en-US" dirty="0"/>
              <a:t> </a:t>
            </a:r>
            <a:r>
              <a:rPr lang="tr-TR" dirty="0"/>
              <a:t>(thinking) and </a:t>
            </a:r>
            <a:r>
              <a:rPr lang="tr-TR" dirty="0">
                <a:solidFill>
                  <a:srgbClr val="E63A7C"/>
                </a:solidFill>
              </a:rPr>
              <a:t>social</a:t>
            </a:r>
            <a:r>
              <a:rPr lang="tr-TR" dirty="0"/>
              <a:t> skills</a:t>
            </a:r>
          </a:p>
          <a:p>
            <a:endParaRPr lang="tr-TR" dirty="0"/>
          </a:p>
          <a:p>
            <a:r>
              <a:rPr lang="en-US" dirty="0" smtClean="0">
                <a:solidFill>
                  <a:srgbClr val="E63A7C"/>
                </a:solidFill>
              </a:rPr>
              <a:t>Project teamwork skills – </a:t>
            </a:r>
            <a:r>
              <a:rPr lang="en-US" dirty="0" smtClean="0"/>
              <a:t>modern world, IT skills, linguistic and intercultural, whole life learning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8477" y="170189"/>
            <a:ext cx="7683910" cy="990129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</a:rPr>
              <a:t>benefits of clil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www.languages.dk </a:t>
            </a:r>
            <a:r>
              <a:rPr lang="en-US" sz="11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en-US" sz="11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tr-TR" sz="1100" b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76632" y="1160318"/>
            <a:ext cx="7467600" cy="5387965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pPr>
              <a:buNone/>
            </a:pPr>
            <a:r>
              <a:rPr lang="tr-TR" dirty="0"/>
              <a:t>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1160318"/>
            <a:ext cx="7714921" cy="542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449488" y="0"/>
            <a:ext cx="7344816" cy="1224136"/>
          </a:xfrm>
        </p:spPr>
        <p:txBody>
          <a:bodyPr>
            <a:normAutofit/>
          </a:bodyPr>
          <a:lstStyle/>
          <a:p>
            <a:r>
              <a:rPr lang="en-US" sz="3200" b="0" u="sng" dirty="0" smtClean="0">
                <a:solidFill>
                  <a:schemeClr val="accent6">
                    <a:lumMod val="75000"/>
                  </a:schemeClr>
                </a:solidFill>
              </a:rPr>
              <a:t>DIFFICULTIES</a:t>
            </a:r>
            <a:endParaRPr lang="tr-TR" sz="3200" b="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228262" y="1463100"/>
            <a:ext cx="6694512" cy="5099933"/>
          </a:xfrm>
        </p:spPr>
        <p:txBody>
          <a:bodyPr>
            <a:normAutofit lnSpcReduction="10000"/>
          </a:bodyPr>
          <a:lstStyle/>
          <a:p>
            <a:pPr marL="339725" indent="-339725">
              <a:lnSpc>
                <a:spcPct val="150000"/>
              </a:lnSpc>
            </a:pPr>
            <a:r>
              <a:rPr lang="en-US" sz="2400" b="0" dirty="0" smtClean="0"/>
              <a:t>1</a:t>
            </a:r>
            <a:r>
              <a:rPr lang="en-US" sz="2400" dirty="0"/>
              <a:t>. Cooperation for </a:t>
            </a:r>
            <a:r>
              <a:rPr lang="en-US" sz="2400" dirty="0" err="1"/>
              <a:t>programme</a:t>
            </a:r>
            <a:r>
              <a:rPr lang="en-US" sz="2400" dirty="0"/>
              <a:t> consolidation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dirty="0" smtClean="0"/>
              <a:t>2. Subject </a:t>
            </a:r>
            <a:r>
              <a:rPr lang="en-US" sz="2400" dirty="0"/>
              <a:t>teacher</a:t>
            </a:r>
            <a:r>
              <a:rPr lang="tr-TR" sz="2400" dirty="0"/>
              <a:t> should speak the target </a:t>
            </a:r>
            <a:r>
              <a:rPr lang="tr-TR" sz="2400" dirty="0" smtClean="0"/>
              <a:t>l</a:t>
            </a:r>
            <a:r>
              <a:rPr lang="en-US" sz="2400" dirty="0" smtClean="0"/>
              <a:t>a</a:t>
            </a:r>
            <a:r>
              <a:rPr lang="tr-TR" sz="2400" dirty="0" smtClean="0"/>
              <a:t>nguage </a:t>
            </a:r>
            <a:r>
              <a:rPr lang="en-US" sz="2400" dirty="0" smtClean="0"/>
              <a:t>well </a:t>
            </a:r>
            <a:r>
              <a:rPr lang="en-US" sz="2400" dirty="0"/>
              <a:t>and a language teacher</a:t>
            </a:r>
            <a:r>
              <a:rPr lang="tr-TR" sz="2400" dirty="0"/>
              <a:t>  </a:t>
            </a:r>
            <a:r>
              <a:rPr lang="en-US" sz="2400" dirty="0" smtClean="0"/>
              <a:t>should know the subject matter</a:t>
            </a:r>
            <a:r>
              <a:rPr lang="tr-TR" sz="2400" dirty="0" smtClean="0"/>
              <a:t> </a:t>
            </a:r>
            <a:r>
              <a:rPr lang="en-US" sz="2400" dirty="0" smtClean="0"/>
              <a:t>well.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dirty="0" smtClean="0"/>
              <a:t>3. </a:t>
            </a:r>
            <a:r>
              <a:rPr lang="en-US" sz="2400" dirty="0" smtClean="0"/>
              <a:t>New concepts - difficult to accept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dirty="0"/>
              <a:t>4</a:t>
            </a:r>
            <a:r>
              <a:rPr lang="en-US" sz="2400" dirty="0" smtClean="0"/>
              <a:t>. </a:t>
            </a:r>
            <a:r>
              <a:rPr lang="en-US" sz="2400" dirty="0"/>
              <a:t>S</a:t>
            </a:r>
            <a:r>
              <a:rPr lang="en-US" sz="2400" dirty="0" smtClean="0"/>
              <a:t>hortage of materials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dirty="0"/>
              <a:t>5</a:t>
            </a:r>
            <a:r>
              <a:rPr lang="en-US" sz="2400" dirty="0" smtClean="0"/>
              <a:t>. </a:t>
            </a:r>
            <a:r>
              <a:rPr lang="en-US" sz="2400" dirty="0" smtClean="0"/>
              <a:t>Time consuming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432" y="-200162"/>
            <a:ext cx="7639665" cy="11430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accent6">
                    <a:lumMod val="75000"/>
                  </a:schemeClr>
                </a:solidFill>
              </a:rPr>
              <a:t>CLIL in elementary school </a:t>
            </a:r>
            <a:r>
              <a:rPr lang="en-US" sz="3200" u="sng" dirty="0" err="1" smtClean="0">
                <a:solidFill>
                  <a:schemeClr val="accent6">
                    <a:lumMod val="75000"/>
                  </a:schemeClr>
                </a:solidFill>
              </a:rPr>
              <a:t>Pujanki</a:t>
            </a:r>
            <a:endParaRPr lang="hr-HR" sz="32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432" y="1550895"/>
            <a:ext cx="34592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 err="1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Erasmus</a:t>
            </a:r>
            <a:r>
              <a:rPr lang="hr-HR" sz="2200" dirty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+ KA1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project</a:t>
            </a:r>
            <a:r>
              <a:rPr lang="hr-HR" sz="2200" dirty="0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chemeClr val="accent6">
                  <a:lumMod val="75000"/>
                </a:schemeClr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hr-HR" sz="2200" dirty="0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“CLIL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hr-HR" sz="2200" dirty="0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I </a:t>
            </a:r>
            <a:r>
              <a:rPr lang="hr-HR" sz="2200" dirty="0" err="1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Will</a:t>
            </a:r>
            <a:r>
              <a:rPr lang="hr-HR" sz="2200" dirty="0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”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2020.</a:t>
            </a:r>
          </a:p>
          <a:p>
            <a:endParaRPr lang="en-US" sz="2200" dirty="0">
              <a:solidFill>
                <a:schemeClr val="accent6">
                  <a:lumMod val="75000"/>
                </a:schemeClr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6 teachers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8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mobilities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96/100 points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Maths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, Science, Biology, Chemistry, PE, Art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29" y="4338918"/>
            <a:ext cx="3628103" cy="2263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55" y="1550895"/>
            <a:ext cx="1769693" cy="2533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72" y="1550895"/>
            <a:ext cx="1795934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grade</a:t>
            </a:r>
          </a:p>
          <a:p>
            <a:r>
              <a:rPr lang="en-US" sz="2200" dirty="0"/>
              <a:t>W</a:t>
            </a:r>
            <a:r>
              <a:rPr lang="en-US" sz="2200" dirty="0" smtClean="0"/>
              <a:t>ater cycle</a:t>
            </a:r>
          </a:p>
          <a:p>
            <a:r>
              <a:rPr lang="en-US" sz="2200" dirty="0" smtClean="0"/>
              <a:t>Science, Art, Civil Ed.</a:t>
            </a:r>
            <a:endParaRPr lang="hr-HR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50514"/>
            <a:ext cx="5836024" cy="41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72" y="133537"/>
            <a:ext cx="7724301" cy="853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23" y="987051"/>
            <a:ext cx="5940784" cy="2773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6429" y="4117268"/>
            <a:ext cx="42514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School CLIL project:</a:t>
            </a:r>
          </a:p>
          <a:p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Chemistry / Art / Citizenship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Carbon cycle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Global warming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3Rs                               </a:t>
            </a:r>
            <a:r>
              <a:rPr lang="en-US" sz="2000" dirty="0" smtClean="0"/>
              <a:t> </a:t>
            </a:r>
            <a:r>
              <a:rPr lang="en-US" sz="2000" dirty="0">
                <a:hlinkClick r:id="rId4"/>
              </a:rPr>
              <a:t>- link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46" y="4117268"/>
            <a:ext cx="2549627" cy="2549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29" y="2508460"/>
            <a:ext cx="3108736" cy="143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43001"/>
          </a:xfrm>
        </p:spPr>
        <p:txBody>
          <a:bodyPr/>
          <a:lstStyle/>
          <a:p>
            <a:r>
              <a:rPr lang="en-GB" dirty="0" smtClean="0"/>
              <a:t>Course book</a:t>
            </a:r>
            <a:r>
              <a:rPr lang="en-US" dirty="0" smtClean="0"/>
              <a:t> material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95" y="1389880"/>
            <a:ext cx="3496163" cy="1638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8" y="3400650"/>
            <a:ext cx="3696216" cy="1924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2723"/>
            <a:ext cx="3639058" cy="1752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7" y="3400649"/>
            <a:ext cx="3600953" cy="1924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29" y="4763626"/>
            <a:ext cx="3658111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367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MS Mincho</vt:lpstr>
      <vt:lpstr>Century Schoolbook</vt:lpstr>
      <vt:lpstr>Times New Roman</vt:lpstr>
      <vt:lpstr>Wingdings</vt:lpstr>
      <vt:lpstr>Wingdings 2</vt:lpstr>
      <vt:lpstr>Cumba</vt:lpstr>
      <vt:lpstr>             </vt:lpstr>
      <vt:lpstr>         CONTENT LANGUAGE INTEGRATED  LEARNING </vt:lpstr>
      <vt:lpstr>CLIL PRINCIPLES</vt:lpstr>
      <vt:lpstr>benefits of clil     www.languages.dk  </vt:lpstr>
      <vt:lpstr>DIFFICULTIES</vt:lpstr>
      <vt:lpstr>CLIL in elementary school Pujanki</vt:lpstr>
      <vt:lpstr>PowerPoint Presentation</vt:lpstr>
      <vt:lpstr>PowerPoint Presentation</vt:lpstr>
      <vt:lpstr>Course book material </vt:lpstr>
      <vt:lpstr>                          WORKSHOP  CLIL lesson framework a successful CLIL lesson includes 4C</vt:lpstr>
      <vt:lpstr>PowerPoint Presentation</vt:lpstr>
      <vt:lpstr>ACTIVITY  IDEA 1 ask questıons using bloom’s taxonomy </vt:lpstr>
      <vt:lpstr>ACTIVITY  IDEA 2 Ask 2 lots and hots questions</vt:lpstr>
      <vt:lpstr>PowerPoint Presentation</vt:lpstr>
      <vt:lpstr> Task: THE  SENSES  sight, hearing, smell, taste, touch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KEZBAN EVREN</dc:title>
  <cp:lastModifiedBy>Ana Kodric Ivelic</cp:lastModifiedBy>
  <cp:revision>143</cp:revision>
  <dcterms:modified xsi:type="dcterms:W3CDTF">2023-03-15T22:50:39Z</dcterms:modified>
</cp:coreProperties>
</file>